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60" r:id="rId3"/>
    <p:sldId id="432" r:id="rId4"/>
    <p:sldId id="3447" r:id="rId5"/>
    <p:sldId id="524" r:id="rId6"/>
    <p:sldId id="3475" r:id="rId7"/>
    <p:sldId id="3463" r:id="rId8"/>
    <p:sldId id="3448" r:id="rId9"/>
    <p:sldId id="3449" r:id="rId10"/>
    <p:sldId id="3452" r:id="rId11"/>
    <p:sldId id="3467" r:id="rId12"/>
    <p:sldId id="3473" r:id="rId13"/>
    <p:sldId id="3469" r:id="rId14"/>
    <p:sldId id="3470" r:id="rId15"/>
    <p:sldId id="3472" r:id="rId16"/>
    <p:sldId id="3435" r:id="rId17"/>
    <p:sldId id="443" r:id="rId18"/>
    <p:sldId id="3453" r:id="rId19"/>
    <p:sldId id="3454" r:id="rId20"/>
    <p:sldId id="3455" r:id="rId21"/>
    <p:sldId id="3456" r:id="rId22"/>
    <p:sldId id="3457" r:id="rId23"/>
    <p:sldId id="3458" r:id="rId24"/>
    <p:sldId id="3459" r:id="rId25"/>
    <p:sldId id="521" r:id="rId26"/>
    <p:sldId id="522" r:id="rId27"/>
    <p:sldId id="292" r:id="rId28"/>
  </p:sldIdLst>
  <p:sldSz cx="9906000" cy="6858000" type="A4"/>
  <p:notesSz cx="6797675" cy="9928225"/>
  <p:defaultTextStyle>
    <a:defPPr>
      <a:defRPr lang="th-TH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Cordia New" panose="020B0304020202020204" pitchFamily="34" charset="-34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4BACC6"/>
    <a:srgbClr val="FFFFFF"/>
    <a:srgbClr val="FF00FF"/>
    <a:srgbClr val="FFFF99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5"/>
    <p:restoredTop sz="98718"/>
  </p:normalViewPr>
  <p:slideViewPr>
    <p:cSldViewPr showGuides="1">
      <p:cViewPr varScale="1">
        <p:scale>
          <a:sx n="63" d="100"/>
          <a:sy n="63" d="100"/>
        </p:scale>
        <p:origin x="1280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0DB9F-7B00-4BD4-A28E-04102421BB5F}" type="doc">
      <dgm:prSet loTypeId="urn:microsoft.com/office/officeart/2005/8/layout/vList6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AFDA9431-D7A5-4920-9936-4DBF8F071CDF}">
      <dgm:prSet phldrT="[Text]"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SI1 </a:t>
          </a:r>
          <a:r>
            <a:rPr lang="th-TH" b="1" dirty="0">
              <a:latin typeface="TH SarabunPSK" pitchFamily="34" charset="-34"/>
              <a:cs typeface="TH SarabunPSK" pitchFamily="34" charset="-34"/>
            </a:rPr>
            <a:t>การขับเคลื่อนยุทธศาสตร์มหาวิทยาลัยเชิงรุกสู่การเป็นมหาวิทยาลัยชั้นนำด้านเกษตรสุขภาวะในระดับนานาชาติ (</a:t>
          </a:r>
          <a:r>
            <a:rPr lang="en-US" b="1" dirty="0">
              <a:latin typeface="TH SarabunPSK" pitchFamily="34" charset="-34"/>
              <a:cs typeface="TH SarabunPSK" pitchFamily="34" charset="-34"/>
            </a:rPr>
            <a:t>Proactive Strategy toward Inter IWA)</a:t>
          </a:r>
          <a:endParaRPr lang="en-US" dirty="0">
            <a:latin typeface="TH SarabunPSK" pitchFamily="34" charset="-34"/>
            <a:cs typeface="TH SarabunPSK" pitchFamily="34" charset="-34"/>
          </a:endParaRPr>
        </a:p>
      </dgm:t>
    </dgm:pt>
    <dgm:pt modelId="{E745F480-B9E5-400E-9732-65692ABD04CD}" type="parTrans" cxnId="{9CCB026E-6624-4D39-8115-7D21DE351C0F}">
      <dgm:prSet/>
      <dgm:spPr/>
      <dgm:t>
        <a:bodyPr/>
        <a:lstStyle/>
        <a:p>
          <a:endParaRPr lang="en-US"/>
        </a:p>
      </dgm:t>
    </dgm:pt>
    <dgm:pt modelId="{4CCBF8CF-7D3B-4CEB-901D-65BE35E80B51}" type="sibTrans" cxnId="{9CCB026E-6624-4D39-8115-7D21DE351C0F}">
      <dgm:prSet/>
      <dgm:spPr/>
      <dgm:t>
        <a:bodyPr/>
        <a:lstStyle/>
        <a:p>
          <a:endParaRPr lang="en-US"/>
        </a:p>
      </dgm:t>
    </dgm:pt>
    <dgm:pt modelId="{6E263002-A807-4FCA-A61D-942ED108720A}">
      <dgm:prSet phldrT="[Text]" custT="1"/>
      <dgm:spPr/>
      <dgm:t>
        <a:bodyPr anchor="ctr"/>
        <a:lstStyle/>
        <a:p>
          <a:pPr marL="285750" indent="-196850">
            <a:buNone/>
          </a:pPr>
          <a:r>
            <a:rPr lang="en-US" sz="1600" dirty="0">
              <a:latin typeface="TH SarabunPSK" pitchFamily="34" charset="-34"/>
              <a:cs typeface="TH SarabunPSK" pitchFamily="34" charset="-34"/>
            </a:rPr>
            <a:t>SO1 </a:t>
          </a:r>
          <a:r>
            <a:rPr lang="th-TH" sz="1600" dirty="0">
              <a:latin typeface="TH SarabunPSK" pitchFamily="34" charset="-34"/>
              <a:cs typeface="TH SarabunPSK" pitchFamily="34" charset="-34"/>
            </a:rPr>
            <a:t>เป็นมหาวิทยาลัยชั้นนำด้านการเกษตรสุขภาวะในระดับนานาชาติ (5 </a:t>
          </a:r>
          <a:r>
            <a:rPr lang="en-US" sz="1600" dirty="0">
              <a:latin typeface="TH SarabunPSK" pitchFamily="34" charset="-34"/>
              <a:cs typeface="TH SarabunPSK" pitchFamily="34" charset="-34"/>
            </a:rPr>
            <a:t>KPIs</a:t>
          </a:r>
          <a:r>
            <a:rPr lang="th-TH" sz="1600" dirty="0">
              <a:latin typeface="TH SarabunPSK" pitchFamily="34" charset="-34"/>
              <a:cs typeface="TH SarabunPSK" pitchFamily="34" charset="-34"/>
            </a:rPr>
            <a:t>)</a:t>
          </a:r>
          <a:endParaRPr lang="en-US" sz="1600" dirty="0">
            <a:latin typeface="TH SarabunPSK" pitchFamily="34" charset="-34"/>
            <a:cs typeface="TH SarabunPSK" pitchFamily="34" charset="-34"/>
          </a:endParaRPr>
        </a:p>
      </dgm:t>
    </dgm:pt>
    <dgm:pt modelId="{836CC378-C663-4590-8AF1-D684A3770758}" type="parTrans" cxnId="{7494E3D6-95CF-4874-A0CC-5E224C022BC6}">
      <dgm:prSet/>
      <dgm:spPr/>
      <dgm:t>
        <a:bodyPr/>
        <a:lstStyle/>
        <a:p>
          <a:endParaRPr lang="en-US"/>
        </a:p>
      </dgm:t>
    </dgm:pt>
    <dgm:pt modelId="{35B47044-89F5-40A5-8C55-C8EDA116DD34}" type="sibTrans" cxnId="{7494E3D6-95CF-4874-A0CC-5E224C022BC6}">
      <dgm:prSet/>
      <dgm:spPr/>
      <dgm:t>
        <a:bodyPr/>
        <a:lstStyle/>
        <a:p>
          <a:endParaRPr lang="en-US"/>
        </a:p>
      </dgm:t>
    </dgm:pt>
    <dgm:pt modelId="{EAF2EBF0-9805-4902-BC72-AFF0BE91C295}">
      <dgm:prSet phldrT="[Text]"/>
      <dgm:spPr/>
      <dgm:t>
        <a:bodyPr/>
        <a:lstStyle/>
        <a:p>
          <a:r>
            <a:rPr lang="en-US" dirty="0">
              <a:latin typeface="TH SarabunPSK" pitchFamily="34" charset="-34"/>
              <a:cs typeface="TH SarabunPSK" pitchFamily="34" charset="-34"/>
            </a:rPr>
            <a:t>SI</a:t>
          </a:r>
          <a:r>
            <a:rPr lang="th-TH" dirty="0">
              <a:latin typeface="TH SarabunPSK" pitchFamily="34" charset="-34"/>
              <a:cs typeface="TH SarabunPSK" pitchFamily="34" charset="-34"/>
            </a:rPr>
            <a:t>2 การขับเคลื่อนผลการดำเนินงานตามพันธกิจหลัก (</a:t>
          </a:r>
          <a:r>
            <a:rPr lang="en-US" dirty="0">
              <a:latin typeface="TH SarabunPSK" pitchFamily="34" charset="-34"/>
              <a:cs typeface="TH SarabunPSK" pitchFamily="34" charset="-34"/>
            </a:rPr>
            <a:t>Driving Mission-Driven Performance)</a:t>
          </a:r>
        </a:p>
      </dgm:t>
    </dgm:pt>
    <dgm:pt modelId="{D3FE6C7E-65AA-4239-9D3E-8390CCAC3401}" type="parTrans" cxnId="{2D6C30F6-0120-45F3-89C7-527286025F9C}">
      <dgm:prSet/>
      <dgm:spPr/>
      <dgm:t>
        <a:bodyPr/>
        <a:lstStyle/>
        <a:p>
          <a:endParaRPr lang="en-US"/>
        </a:p>
      </dgm:t>
    </dgm:pt>
    <dgm:pt modelId="{F33D2C5F-BD5F-4259-A525-14EB1015894D}" type="sibTrans" cxnId="{2D6C30F6-0120-45F3-89C7-527286025F9C}">
      <dgm:prSet/>
      <dgm:spPr/>
      <dgm:t>
        <a:bodyPr/>
        <a:lstStyle/>
        <a:p>
          <a:endParaRPr lang="en-US"/>
        </a:p>
      </dgm:t>
    </dgm:pt>
    <dgm:pt modelId="{FD036048-C08C-42BC-9BF4-7F6CEFEF6352}">
      <dgm:prSet phldrT="[Text]" custT="1"/>
      <dgm:spPr/>
      <dgm:t>
        <a:bodyPr anchor="ctr"/>
        <a:lstStyle/>
        <a:p>
          <a:pPr marL="228600" indent="-139700">
            <a:buNone/>
          </a:pPr>
          <a:r>
            <a:rPr lang="th-TH" sz="14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SO3 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ผลิตบัณฑิตและพัฒนานักศึกษาที่ก้าวทันต่อโลกสมัยใหม่และเป็นนักปฏิบัติที่เชี่ยวชาญ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(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9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B02F997F-078E-43D5-97B1-97B9056112DF}" type="parTrans" cxnId="{A81DC900-9B03-4188-A4EF-2C4C3FB67DE5}">
      <dgm:prSet/>
      <dgm:spPr/>
      <dgm:t>
        <a:bodyPr/>
        <a:lstStyle/>
        <a:p>
          <a:endParaRPr lang="en-US"/>
        </a:p>
      </dgm:t>
    </dgm:pt>
    <dgm:pt modelId="{5E89F9FD-BD19-42EA-BB17-4D623146CA50}" type="sibTrans" cxnId="{A81DC900-9B03-4188-A4EF-2C4C3FB67DE5}">
      <dgm:prSet/>
      <dgm:spPr/>
      <dgm:t>
        <a:bodyPr/>
        <a:lstStyle/>
        <a:p>
          <a:endParaRPr lang="en-US"/>
        </a:p>
      </dgm:t>
    </dgm:pt>
    <dgm:pt modelId="{79DF90A4-FC3A-46DD-A652-0E3E0EB3267E}">
      <dgm:prSet phldrT="[Text]" custT="1"/>
      <dgm:spPr/>
      <dgm:t>
        <a:bodyPr anchor="ctr"/>
        <a:lstStyle/>
        <a:p>
          <a:pPr marL="358775" indent="-269875">
            <a:buNone/>
          </a:pPr>
          <a:r>
            <a:rPr lang="en-US" sz="1400" b="1" dirty="0">
              <a:latin typeface="TH SarabunPSK" pitchFamily="34" charset="-34"/>
              <a:cs typeface="TH SarabunPSK" pitchFamily="34" charset="-34"/>
            </a:rPr>
            <a:t> SO4 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สร้างผลงานวิจัย เทคโนโลยีและนวัตกรรม ที่มีการบูรณาการศาสตร์ โดยใช้เกษตรเป็นรากฐาน และได้รับการยอมรับในระดับชาติและนานาชาติ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(6 KPIs)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83A96324-3CEB-43D5-9DA4-D3588BCE807D}" type="parTrans" cxnId="{7A9962D8-80F8-405B-B29B-BEDD9A553A64}">
      <dgm:prSet/>
      <dgm:spPr/>
      <dgm:t>
        <a:bodyPr/>
        <a:lstStyle/>
        <a:p>
          <a:endParaRPr lang="en-US"/>
        </a:p>
      </dgm:t>
    </dgm:pt>
    <dgm:pt modelId="{39166C29-98E4-43D1-AFDE-56D6E7BFE8E2}" type="sibTrans" cxnId="{7A9962D8-80F8-405B-B29B-BEDD9A553A64}">
      <dgm:prSet/>
      <dgm:spPr/>
      <dgm:t>
        <a:bodyPr/>
        <a:lstStyle/>
        <a:p>
          <a:endParaRPr lang="en-US"/>
        </a:p>
      </dgm:t>
    </dgm:pt>
    <dgm:pt modelId="{C2ADFE5A-FA9A-4B55-8C3D-34D1DF75A46D}">
      <dgm:prSet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SI3 </a:t>
          </a:r>
          <a:r>
            <a:rPr lang="th-TH" b="1" dirty="0">
              <a:latin typeface="TH SarabunPSK" pitchFamily="34" charset="-34"/>
              <a:cs typeface="TH SarabunPSK" pitchFamily="34" charset="-34"/>
            </a:rPr>
            <a:t>การขับเคลื่อนความเป็นนานาชาติ (</a:t>
          </a:r>
          <a:r>
            <a:rPr lang="en-US" b="1" dirty="0">
              <a:latin typeface="TH SarabunPSK" pitchFamily="34" charset="-34"/>
              <a:cs typeface="TH SarabunPSK" pitchFamily="34" charset="-34"/>
            </a:rPr>
            <a:t>Fostering Internationalization)</a:t>
          </a:r>
          <a:endParaRPr lang="en-US" dirty="0">
            <a:latin typeface="TH SarabunPSK" pitchFamily="34" charset="-34"/>
            <a:cs typeface="TH SarabunPSK" pitchFamily="34" charset="-34"/>
          </a:endParaRPr>
        </a:p>
      </dgm:t>
    </dgm:pt>
    <dgm:pt modelId="{E53233C4-D1DF-460A-98E2-F1E1EF6F7BE3}" type="parTrans" cxnId="{A20894CE-A996-4820-AA11-E2340CB7DD10}">
      <dgm:prSet/>
      <dgm:spPr/>
      <dgm:t>
        <a:bodyPr/>
        <a:lstStyle/>
        <a:p>
          <a:endParaRPr lang="en-US"/>
        </a:p>
      </dgm:t>
    </dgm:pt>
    <dgm:pt modelId="{EA01EAAF-0A05-4350-A21B-A144287DB68E}" type="sibTrans" cxnId="{A20894CE-A996-4820-AA11-E2340CB7DD10}">
      <dgm:prSet/>
      <dgm:spPr/>
      <dgm:t>
        <a:bodyPr/>
        <a:lstStyle/>
        <a:p>
          <a:endParaRPr lang="en-US"/>
        </a:p>
      </dgm:t>
    </dgm:pt>
    <dgm:pt modelId="{3A503818-551C-4B2F-BACE-AE861A95A70D}">
      <dgm:prSet/>
      <dgm:spPr/>
      <dgm:t>
        <a:bodyPr/>
        <a:lstStyle/>
        <a:p>
          <a:r>
            <a:rPr lang="en-US" dirty="0">
              <a:latin typeface="TH SarabunPSK" pitchFamily="34" charset="-34"/>
              <a:cs typeface="TH SarabunPSK" pitchFamily="34" charset="-34"/>
            </a:rPr>
            <a:t>SI4 </a:t>
          </a:r>
          <a:r>
            <a:rPr lang="th-TH" dirty="0">
              <a:latin typeface="TH SarabunPSK" pitchFamily="34" charset="-34"/>
              <a:cs typeface="TH SarabunPSK" pitchFamily="34" charset="-34"/>
            </a:rPr>
            <a:t>การขับเคลื่อนสู่การเป็นมหาวิทยาลัยด้านการพัฒนาเทคโนโลยีและส่งเสริมการสร้างนวัตกรรม (</a:t>
          </a:r>
          <a:r>
            <a:rPr lang="en-US" dirty="0">
              <a:latin typeface="TH SarabunPSK" pitchFamily="34" charset="-34"/>
              <a:cs typeface="TH SarabunPSK" pitchFamily="34" charset="-34"/>
            </a:rPr>
            <a:t>Technology Development and Innovation University)</a:t>
          </a:r>
        </a:p>
      </dgm:t>
    </dgm:pt>
    <dgm:pt modelId="{8121C633-A45D-4798-A086-F3A62D1820B0}" type="parTrans" cxnId="{C253C579-14EC-4912-AAE8-1AE2CB1C3CDB}">
      <dgm:prSet/>
      <dgm:spPr/>
      <dgm:t>
        <a:bodyPr/>
        <a:lstStyle/>
        <a:p>
          <a:endParaRPr lang="en-US"/>
        </a:p>
      </dgm:t>
    </dgm:pt>
    <dgm:pt modelId="{7F6802C5-2354-4286-9273-904F0EF4F45B}" type="sibTrans" cxnId="{C253C579-14EC-4912-AAE8-1AE2CB1C3CDB}">
      <dgm:prSet/>
      <dgm:spPr/>
      <dgm:t>
        <a:bodyPr/>
        <a:lstStyle/>
        <a:p>
          <a:endParaRPr lang="en-US"/>
        </a:p>
      </dgm:t>
    </dgm:pt>
    <dgm:pt modelId="{BA127146-2E65-45C8-BBA7-B411D8E0D162}">
      <dgm:prSet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SI5 </a:t>
          </a:r>
          <a:r>
            <a:rPr lang="th-TH" b="1" dirty="0">
              <a:latin typeface="TH SarabunPSK" pitchFamily="34" charset="-34"/>
              <a:cs typeface="TH SarabunPSK" pitchFamily="34" charset="-34"/>
            </a:rPr>
            <a:t>การบริหารจัดการและการเสริมสร้างความมั่นคงทางการเงินอย่างยั่งยืน (</a:t>
          </a:r>
          <a:r>
            <a:rPr lang="en-US" b="1" dirty="0">
              <a:latin typeface="TH SarabunPSK" pitchFamily="34" charset="-34"/>
              <a:cs typeface="TH SarabunPSK" pitchFamily="34" charset="-34"/>
            </a:rPr>
            <a:t>Financial Stability and Sustainable Growth)</a:t>
          </a:r>
          <a:endParaRPr lang="en-US" dirty="0">
            <a:latin typeface="TH SarabunPSK" pitchFamily="34" charset="-34"/>
            <a:cs typeface="TH SarabunPSK" pitchFamily="34" charset="-34"/>
          </a:endParaRPr>
        </a:p>
      </dgm:t>
    </dgm:pt>
    <dgm:pt modelId="{C1AFE095-C1BE-4019-A3DB-E216995A042C}" type="parTrans" cxnId="{A4D14B6F-4623-4B03-BF08-DE9810B7CFA3}">
      <dgm:prSet/>
      <dgm:spPr/>
      <dgm:t>
        <a:bodyPr/>
        <a:lstStyle/>
        <a:p>
          <a:endParaRPr lang="en-US"/>
        </a:p>
      </dgm:t>
    </dgm:pt>
    <dgm:pt modelId="{9D9BDEAD-DE99-47EF-8D30-2D5F11699DA2}" type="sibTrans" cxnId="{A4D14B6F-4623-4B03-BF08-DE9810B7CFA3}">
      <dgm:prSet/>
      <dgm:spPr/>
      <dgm:t>
        <a:bodyPr/>
        <a:lstStyle/>
        <a:p>
          <a:endParaRPr lang="en-US"/>
        </a:p>
      </dgm:t>
    </dgm:pt>
    <dgm:pt modelId="{E239540F-2BAA-45D1-BAB5-1FDB0C500EF4}">
      <dgm:prSet custT="1"/>
      <dgm:spPr/>
      <dgm:t>
        <a:bodyPr anchor="ctr"/>
        <a:lstStyle/>
        <a:p>
          <a:pPr marL="285750" indent="-193675">
            <a:buNone/>
            <a:tabLst>
              <a:tab pos="285750" algn="l"/>
            </a:tabLst>
          </a:pPr>
          <a:r>
            <a:rPr lang="en-US" sz="1600" b="1" dirty="0">
              <a:latin typeface="TH SarabunPSK" pitchFamily="34" charset="-34"/>
              <a:cs typeface="TH SarabunPSK" pitchFamily="34" charset="-34"/>
            </a:rPr>
            <a:t>SO7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 ความสำเร็จในการขับเคลื่อนการดำเนินงานของมหาวิทยาลัยในระดับนานาชาติ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(4 KPIs)</a:t>
          </a:r>
          <a:endParaRPr lang="en-US" sz="1600" dirty="0">
            <a:latin typeface="TH SarabunPSK" pitchFamily="34" charset="-34"/>
            <a:cs typeface="TH SarabunPSK" pitchFamily="34" charset="-34"/>
          </a:endParaRPr>
        </a:p>
      </dgm:t>
    </dgm:pt>
    <dgm:pt modelId="{B671B0B9-3C53-48FB-87F8-017860390773}" type="parTrans" cxnId="{0EA27824-2728-4163-9101-D01FB6CC3632}">
      <dgm:prSet/>
      <dgm:spPr/>
      <dgm:t>
        <a:bodyPr/>
        <a:lstStyle/>
        <a:p>
          <a:endParaRPr lang="en-US"/>
        </a:p>
      </dgm:t>
    </dgm:pt>
    <dgm:pt modelId="{F858CC65-E84E-4152-8277-345FEC59D1D9}" type="sibTrans" cxnId="{0EA27824-2728-4163-9101-D01FB6CC3632}">
      <dgm:prSet/>
      <dgm:spPr/>
      <dgm:t>
        <a:bodyPr/>
        <a:lstStyle/>
        <a:p>
          <a:endParaRPr lang="en-US"/>
        </a:p>
      </dgm:t>
    </dgm:pt>
    <dgm:pt modelId="{A1A314D0-6C2B-45EA-9A14-4F8C20FFD198}">
      <dgm:prSet custT="1"/>
      <dgm:spPr/>
      <dgm:t>
        <a:bodyPr anchor="ctr"/>
        <a:lstStyle/>
        <a:p>
          <a:pPr marL="342900" indent="-342900">
            <a:buNone/>
          </a:pPr>
          <a:r>
            <a:rPr lang="en-US" sz="1400" b="1" dirty="0">
              <a:latin typeface="TH SarabunPSK" pitchFamily="34" charset="-34"/>
              <a:cs typeface="TH SarabunPSK" pitchFamily="34" charset="-34"/>
            </a:rPr>
            <a:t>SO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8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เป็นมหาวิทยาลัยด้านการพัฒนาเทคโนโลยีและส่งเสริมการสร้างวัตกรรม (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Technology Development and Innovation) (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3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965EDE66-BAA7-47A4-AA1F-2A74083F965F}" type="parTrans" cxnId="{9C9B2E0F-5CF8-4A01-A749-3C7CD14A9AFE}">
      <dgm:prSet/>
      <dgm:spPr/>
      <dgm:t>
        <a:bodyPr/>
        <a:lstStyle/>
        <a:p>
          <a:endParaRPr lang="en-US"/>
        </a:p>
      </dgm:t>
    </dgm:pt>
    <dgm:pt modelId="{087D0912-8B8B-4AAA-AD06-909A797DDDB2}" type="sibTrans" cxnId="{9C9B2E0F-5CF8-4A01-A749-3C7CD14A9AFE}">
      <dgm:prSet/>
      <dgm:spPr/>
      <dgm:t>
        <a:bodyPr/>
        <a:lstStyle/>
        <a:p>
          <a:endParaRPr lang="en-US"/>
        </a:p>
      </dgm:t>
    </dgm:pt>
    <dgm:pt modelId="{123C619E-92F8-4B05-AB8B-E4171EB50A17}">
      <dgm:prSet custT="1"/>
      <dgm:spPr/>
      <dgm:t>
        <a:bodyPr anchor="ctr"/>
        <a:lstStyle/>
        <a:p>
          <a:pPr marL="285750" indent="-193675">
            <a:buNone/>
          </a:pPr>
          <a:r>
            <a:rPr lang="en-US" sz="1600" b="1" dirty="0">
              <a:latin typeface="TH SarabunPSK" pitchFamily="34" charset="-34"/>
              <a:cs typeface="TH SarabunPSK" pitchFamily="34" charset="-34"/>
            </a:rPr>
            <a:t>SO9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มีการบริหารจัดการองค์กรและทรัพยากรมนุษย์ที่มีประสิทธิภาพ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(3 KPIs)</a:t>
          </a:r>
          <a:endParaRPr lang="en-US" sz="1600" dirty="0">
            <a:latin typeface="TH SarabunPSK" pitchFamily="34" charset="-34"/>
            <a:cs typeface="TH SarabunPSK" pitchFamily="34" charset="-34"/>
          </a:endParaRPr>
        </a:p>
      </dgm:t>
    </dgm:pt>
    <dgm:pt modelId="{7164EEAB-144D-49EF-A3E5-9C1C1597B558}" type="parTrans" cxnId="{BB856969-1449-4EBE-8699-D0FD6141BC3C}">
      <dgm:prSet/>
      <dgm:spPr/>
      <dgm:t>
        <a:bodyPr/>
        <a:lstStyle/>
        <a:p>
          <a:endParaRPr lang="en-US"/>
        </a:p>
      </dgm:t>
    </dgm:pt>
    <dgm:pt modelId="{AE8C3C7E-0CB7-46B2-A07D-9A35E5F0D4AA}" type="sibTrans" cxnId="{BB856969-1449-4EBE-8699-D0FD6141BC3C}">
      <dgm:prSet/>
      <dgm:spPr/>
      <dgm:t>
        <a:bodyPr/>
        <a:lstStyle/>
        <a:p>
          <a:endParaRPr lang="en-US"/>
        </a:p>
      </dgm:t>
    </dgm:pt>
    <dgm:pt modelId="{B1D5ABAC-11D0-439D-9421-EEA7971B5F5B}">
      <dgm:prSet phldrT="[Text]" custT="1"/>
      <dgm:spPr/>
      <dgm:t>
        <a:bodyPr anchor="ctr"/>
        <a:lstStyle/>
        <a:p>
          <a:pPr marL="228600" indent="-139700">
            <a:buNone/>
          </a:pPr>
          <a:r>
            <a:rPr lang="en-US" sz="1400" b="1" dirty="0">
              <a:latin typeface="TH SarabunPSK" pitchFamily="34" charset="-34"/>
              <a:cs typeface="TH SarabunPSK" pitchFamily="34" charset="-34"/>
            </a:rPr>
            <a:t>SO6 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เป็นแหล่งเรียนรู้ด้าน</a:t>
          </a:r>
          <a:r>
            <a:rPr lang="th-TH" sz="1400" b="1" dirty="0" err="1">
              <a:latin typeface="TH SarabunPSK" pitchFamily="34" charset="-34"/>
              <a:cs typeface="TH SarabunPSK" pitchFamily="34" charset="-34"/>
            </a:rPr>
            <a:t>ศิลป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วัฒนธรรมเกษตรและสิ่งแวดล้อม และสร้างสรรค์นวัตกรรมด้านทุนทางวัฒนธรรม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(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37D6E2B5-3DFB-4740-84EF-4A48E553BC56}" type="parTrans" cxnId="{A62B1ED0-7253-41D7-B609-94CB2123BB70}">
      <dgm:prSet/>
      <dgm:spPr/>
      <dgm:t>
        <a:bodyPr/>
        <a:lstStyle/>
        <a:p>
          <a:endParaRPr lang="en-US"/>
        </a:p>
      </dgm:t>
    </dgm:pt>
    <dgm:pt modelId="{20062400-08AE-4641-85FC-5C4BF57DE141}" type="sibTrans" cxnId="{A62B1ED0-7253-41D7-B609-94CB2123BB70}">
      <dgm:prSet/>
      <dgm:spPr/>
      <dgm:t>
        <a:bodyPr/>
        <a:lstStyle/>
        <a:p>
          <a:endParaRPr lang="en-US"/>
        </a:p>
      </dgm:t>
    </dgm:pt>
    <dgm:pt modelId="{C313F7DE-A029-42C3-AC22-40E041CA1456}">
      <dgm:prSet phldrT="[Text]" custT="1"/>
      <dgm:spPr/>
      <dgm:t>
        <a:bodyPr anchor="ctr"/>
        <a:lstStyle/>
        <a:p>
          <a:pPr marL="285750" indent="-196850">
            <a:buNone/>
          </a:pPr>
          <a:r>
            <a:rPr lang="en-US" sz="1600" dirty="0">
              <a:latin typeface="TH SarabunPSK" pitchFamily="34" charset="-34"/>
              <a:cs typeface="TH SarabunPSK" pitchFamily="34" charset="-34"/>
            </a:rPr>
            <a:t>SO2 </a:t>
          </a:r>
          <a:r>
            <a:rPr lang="th-TH" sz="1600" dirty="0">
              <a:latin typeface="TH SarabunPSK" pitchFamily="34" charset="-34"/>
              <a:cs typeface="TH SarabunPSK" pitchFamily="34" charset="-34"/>
            </a:rPr>
            <a:t>เป็นมหาวิทยาลัยที่เป็นเลิศด้านเกษตรอัจฉริยะเพื่อสุขภาวะที่ดี ( 2 </a:t>
          </a:r>
          <a:r>
            <a:rPr lang="en-US" sz="1600" dirty="0">
              <a:latin typeface="TH SarabunPSK" pitchFamily="34" charset="-34"/>
              <a:cs typeface="TH SarabunPSK" pitchFamily="34" charset="-34"/>
            </a:rPr>
            <a:t>KPIs</a:t>
          </a:r>
          <a:r>
            <a:rPr lang="th-TH" sz="1600" dirty="0">
              <a:latin typeface="TH SarabunPSK" pitchFamily="34" charset="-34"/>
              <a:cs typeface="TH SarabunPSK" pitchFamily="34" charset="-34"/>
            </a:rPr>
            <a:t>)</a:t>
          </a:r>
          <a:endParaRPr lang="en-US" sz="1600" dirty="0">
            <a:latin typeface="TH SarabunPSK" pitchFamily="34" charset="-34"/>
            <a:cs typeface="TH SarabunPSK" pitchFamily="34" charset="-34"/>
          </a:endParaRPr>
        </a:p>
      </dgm:t>
    </dgm:pt>
    <dgm:pt modelId="{D5CEFB48-2937-44BD-82E8-F4204E3F0045}" type="parTrans" cxnId="{942D2948-B2AF-428B-B2F9-1ED1A7D8C58B}">
      <dgm:prSet/>
      <dgm:spPr/>
      <dgm:t>
        <a:bodyPr/>
        <a:lstStyle/>
        <a:p>
          <a:endParaRPr lang="en-US"/>
        </a:p>
      </dgm:t>
    </dgm:pt>
    <dgm:pt modelId="{940E5283-AC9C-4946-9664-02B3D3779319}" type="sibTrans" cxnId="{942D2948-B2AF-428B-B2F9-1ED1A7D8C58B}">
      <dgm:prSet/>
      <dgm:spPr/>
      <dgm:t>
        <a:bodyPr/>
        <a:lstStyle/>
        <a:p>
          <a:endParaRPr lang="en-US"/>
        </a:p>
      </dgm:t>
    </dgm:pt>
    <dgm:pt modelId="{98E7492D-2F4E-4450-8FC6-743BD91AA6BC}">
      <dgm:prSet phldrT="[Text]" custT="1"/>
      <dgm:spPr/>
      <dgm:t>
        <a:bodyPr anchor="ctr"/>
        <a:lstStyle/>
        <a:p>
          <a:pPr marL="358775" indent="-269875">
            <a:buNone/>
          </a:pPr>
          <a:r>
            <a:rPr lang="en-US" sz="1400" b="1" dirty="0">
              <a:latin typeface="TH SarabunPSK" pitchFamily="34" charset="-34"/>
              <a:cs typeface="TH SarabunPSK" pitchFamily="34" charset="-34"/>
            </a:rPr>
            <a:t>SO5 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ให้บริการวิชาการเพื่อเป็นที่ยอมรับจากสังคม ชุมชน และประเทศ ด้วยศาสตร์ทางด้านการเกษตร</a:t>
          </a:r>
          <a:r>
            <a:rPr lang="en-US" sz="1400" b="1" dirty="0">
              <a:latin typeface="TH SarabunPSK" pitchFamily="34" charset="-34"/>
              <a:cs typeface="TH SarabunPSK" pitchFamily="34" charset="-34"/>
            </a:rPr>
            <a:t>  (2 KPIs)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8015A9F4-FCFA-498A-8599-C1F2E41D1218}" type="parTrans" cxnId="{69F88164-928B-463F-8A17-C826BCB37643}">
      <dgm:prSet/>
      <dgm:spPr/>
      <dgm:t>
        <a:bodyPr/>
        <a:lstStyle/>
        <a:p>
          <a:endParaRPr lang="en-US"/>
        </a:p>
      </dgm:t>
    </dgm:pt>
    <dgm:pt modelId="{501F9EBB-D5A6-408A-9C56-B43B4B22712C}" type="sibTrans" cxnId="{69F88164-928B-463F-8A17-C826BCB37643}">
      <dgm:prSet/>
      <dgm:spPr/>
      <dgm:t>
        <a:bodyPr/>
        <a:lstStyle/>
        <a:p>
          <a:endParaRPr lang="en-US"/>
        </a:p>
      </dgm:t>
    </dgm:pt>
    <dgm:pt modelId="{9C08123B-E52D-4060-A333-64402132343B}">
      <dgm:prSet custT="1"/>
      <dgm:spPr/>
      <dgm:t>
        <a:bodyPr anchor="ctr"/>
        <a:lstStyle/>
        <a:p>
          <a:pPr marL="285750" indent="-193675">
            <a:buNone/>
          </a:pPr>
          <a:r>
            <a:rPr lang="en-US" sz="1600" b="1" dirty="0">
              <a:latin typeface="TH SarabunPSK" pitchFamily="34" charset="-34"/>
              <a:cs typeface="TH SarabunPSK" pitchFamily="34" charset="-34"/>
            </a:rPr>
            <a:t>SO10 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เป็นมหาวิทยาลัยที่มีความมั่นคงทางงบประมาณและทรัพยากรอย่างยั่งยืน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4 KPIs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)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</a:t>
          </a:r>
        </a:p>
      </dgm:t>
    </dgm:pt>
    <dgm:pt modelId="{FB59DDC8-4D85-474D-B228-6FC0BD5F8EE4}" type="parTrans" cxnId="{EA5057C6-DF7E-4B18-B03A-B7E83BC5BA63}">
      <dgm:prSet/>
      <dgm:spPr/>
      <dgm:t>
        <a:bodyPr/>
        <a:lstStyle/>
        <a:p>
          <a:endParaRPr lang="en-US"/>
        </a:p>
      </dgm:t>
    </dgm:pt>
    <dgm:pt modelId="{6E22CA8F-6081-4631-8156-477F48855D60}" type="sibTrans" cxnId="{EA5057C6-DF7E-4B18-B03A-B7E83BC5BA63}">
      <dgm:prSet/>
      <dgm:spPr/>
      <dgm:t>
        <a:bodyPr/>
        <a:lstStyle/>
        <a:p>
          <a:endParaRPr lang="en-US"/>
        </a:p>
      </dgm:t>
    </dgm:pt>
    <dgm:pt modelId="{2AE37F2B-5108-4E56-9882-8B092107513C}">
      <dgm:prSet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SI 6 </a:t>
          </a:r>
          <a:r>
            <a:rPr lang="th-TH" b="1" dirty="0">
              <a:latin typeface="TH SarabunPSK" pitchFamily="34" charset="-34"/>
              <a:cs typeface="TH SarabunPSK" pitchFamily="34" charset="-34"/>
            </a:rPr>
            <a:t>การพัฒนาตามยุทธศาสตร์ / </a:t>
          </a:r>
          <a:r>
            <a:rPr lang="th-TH" b="1" dirty="0" err="1">
              <a:latin typeface="TH SarabunPSK" pitchFamily="34" charset="-34"/>
              <a:cs typeface="TH SarabunPSK" pitchFamily="34" charset="-34"/>
            </a:rPr>
            <a:t>อัต</a:t>
          </a:r>
          <a:r>
            <a:rPr lang="th-TH" b="1" dirty="0">
              <a:latin typeface="TH SarabunPSK" pitchFamily="34" charset="-34"/>
              <a:cs typeface="TH SarabunPSK" pitchFamily="34" charset="-34"/>
            </a:rPr>
            <a:t>ลักษณ์ / ภารกิจเฉพาะของส่วนงาน</a:t>
          </a:r>
          <a:endParaRPr lang="en-US" dirty="0">
            <a:latin typeface="TH SarabunPSK" pitchFamily="34" charset="-34"/>
            <a:cs typeface="TH SarabunPSK" pitchFamily="34" charset="-34"/>
          </a:endParaRPr>
        </a:p>
      </dgm:t>
    </dgm:pt>
    <dgm:pt modelId="{BF60CB2D-0CD3-4295-B4E7-048211723F49}" type="parTrans" cxnId="{BE520078-944A-45E2-9686-A8C5D5CF5BA2}">
      <dgm:prSet/>
      <dgm:spPr/>
      <dgm:t>
        <a:bodyPr/>
        <a:lstStyle/>
        <a:p>
          <a:endParaRPr lang="en-US"/>
        </a:p>
      </dgm:t>
    </dgm:pt>
    <dgm:pt modelId="{B6AF5DB6-8B9F-4360-9EBB-6AC2912B26CA}" type="sibTrans" cxnId="{BE520078-944A-45E2-9686-A8C5D5CF5BA2}">
      <dgm:prSet/>
      <dgm:spPr/>
      <dgm:t>
        <a:bodyPr/>
        <a:lstStyle/>
        <a:p>
          <a:endParaRPr lang="en-US"/>
        </a:p>
      </dgm:t>
    </dgm:pt>
    <dgm:pt modelId="{8D763700-E6AF-4992-9F50-45DF8C25A6E8}">
      <dgm:prSet custT="1"/>
      <dgm:spPr/>
      <dgm:t>
        <a:bodyPr/>
        <a:lstStyle/>
        <a:p>
          <a:pPr marL="0" indent="92075">
            <a:buFontTx/>
            <a:buNone/>
          </a:pPr>
          <a:r>
            <a:rPr lang="en-US" sz="1600" b="1" dirty="0">
              <a:latin typeface="TH SarabunPSK" pitchFamily="34" charset="-34"/>
              <a:cs typeface="TH SarabunPSK" pitchFamily="34" charset="-34"/>
            </a:rPr>
            <a:t>SO11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เป็นศูนย์กลางองค์ความรู้และนวัตกรรมด้านสังคมสุขภาวะ (4 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KPIs) </a:t>
          </a:r>
          <a:r>
            <a:rPr lang="en-US" sz="1600" b="1" dirty="0"/>
            <a:t> </a:t>
          </a:r>
        </a:p>
      </dgm:t>
    </dgm:pt>
    <dgm:pt modelId="{4569E129-9B6A-445B-A3E1-2DB13A3107A1}" type="parTrans" cxnId="{1269D324-3020-447E-8A53-BD06298BF408}">
      <dgm:prSet/>
      <dgm:spPr/>
      <dgm:t>
        <a:bodyPr/>
        <a:lstStyle/>
        <a:p>
          <a:endParaRPr lang="en-US"/>
        </a:p>
      </dgm:t>
    </dgm:pt>
    <dgm:pt modelId="{FBE99062-840C-4134-ADB3-F117A6707419}" type="sibTrans" cxnId="{1269D324-3020-447E-8A53-BD06298BF408}">
      <dgm:prSet/>
      <dgm:spPr/>
      <dgm:t>
        <a:bodyPr/>
        <a:lstStyle/>
        <a:p>
          <a:endParaRPr lang="en-US"/>
        </a:p>
      </dgm:t>
    </dgm:pt>
    <dgm:pt modelId="{02B256D1-E21B-448D-B251-EE788A58E01F}" type="pres">
      <dgm:prSet presAssocID="{F570DB9F-7B00-4BD4-A28E-04102421BB5F}" presName="Name0" presStyleCnt="0">
        <dgm:presLayoutVars>
          <dgm:dir/>
          <dgm:animLvl val="lvl"/>
          <dgm:resizeHandles/>
        </dgm:presLayoutVars>
      </dgm:prSet>
      <dgm:spPr/>
    </dgm:pt>
    <dgm:pt modelId="{88561BD7-C182-4921-87EE-E8E4C6E7DD29}" type="pres">
      <dgm:prSet presAssocID="{AFDA9431-D7A5-4920-9936-4DBF8F071CDF}" presName="linNode" presStyleCnt="0"/>
      <dgm:spPr/>
    </dgm:pt>
    <dgm:pt modelId="{73FE15D0-82C7-4DC7-BA0B-7B71193572ED}" type="pres">
      <dgm:prSet presAssocID="{AFDA9431-D7A5-4920-9936-4DBF8F071CDF}" presName="parentShp" presStyleLbl="node1" presStyleIdx="0" presStyleCnt="6" custScaleX="79820" custScaleY="156575" custLinFactNeighborX="-543" custLinFactNeighborY="-7258">
        <dgm:presLayoutVars>
          <dgm:bulletEnabled val="1"/>
        </dgm:presLayoutVars>
      </dgm:prSet>
      <dgm:spPr/>
    </dgm:pt>
    <dgm:pt modelId="{01BF2948-05D7-4523-9838-5A1EACD85DAA}" type="pres">
      <dgm:prSet presAssocID="{AFDA9431-D7A5-4920-9936-4DBF8F071CDF}" presName="childShp" presStyleLbl="bgAccFollowNode1" presStyleIdx="0" presStyleCnt="6" custScaleX="107192" custScaleY="135701" custLinFactNeighborX="222" custLinFactNeighborY="-18455">
        <dgm:presLayoutVars>
          <dgm:bulletEnabled val="1"/>
        </dgm:presLayoutVars>
      </dgm:prSet>
      <dgm:spPr/>
    </dgm:pt>
    <dgm:pt modelId="{2ED53A3A-9198-4836-B69C-9BADBF54A39F}" type="pres">
      <dgm:prSet presAssocID="{4CCBF8CF-7D3B-4CEB-901D-65BE35E80B51}" presName="spacing" presStyleCnt="0"/>
      <dgm:spPr/>
    </dgm:pt>
    <dgm:pt modelId="{FC7A7724-A5A1-4EEA-92AB-9B76DD24C9DB}" type="pres">
      <dgm:prSet presAssocID="{EAF2EBF0-9805-4902-BC72-AFF0BE91C295}" presName="linNode" presStyleCnt="0"/>
      <dgm:spPr/>
    </dgm:pt>
    <dgm:pt modelId="{165BF8D5-FFA6-41CA-962B-309A74F75920}" type="pres">
      <dgm:prSet presAssocID="{EAF2EBF0-9805-4902-BC72-AFF0BE91C295}" presName="parentShp" presStyleLbl="node1" presStyleIdx="1" presStyleCnt="6" custScaleX="69313" custScaleY="225095" custLinFactNeighborX="568" custLinFactNeighborY="-53136">
        <dgm:presLayoutVars>
          <dgm:bulletEnabled val="1"/>
        </dgm:presLayoutVars>
      </dgm:prSet>
      <dgm:spPr/>
    </dgm:pt>
    <dgm:pt modelId="{9C97C613-075E-49DA-AB74-529049CA5FE1}" type="pres">
      <dgm:prSet presAssocID="{EAF2EBF0-9805-4902-BC72-AFF0BE91C295}" presName="childShp" presStyleLbl="bgAccFollowNode1" presStyleIdx="1" presStyleCnt="6" custScaleX="133013" custScaleY="323038" custLinFactNeighborX="-483" custLinFactNeighborY="-37105">
        <dgm:presLayoutVars>
          <dgm:bulletEnabled val="1"/>
        </dgm:presLayoutVars>
      </dgm:prSet>
      <dgm:spPr/>
    </dgm:pt>
    <dgm:pt modelId="{9F03802A-C742-4823-B9B8-A51A472311FA}" type="pres">
      <dgm:prSet presAssocID="{F33D2C5F-BD5F-4259-A525-14EB1015894D}" presName="spacing" presStyleCnt="0"/>
      <dgm:spPr/>
    </dgm:pt>
    <dgm:pt modelId="{E79E5623-958E-41A2-AC16-A66599632124}" type="pres">
      <dgm:prSet presAssocID="{C2ADFE5A-FA9A-4B55-8C3D-34D1DF75A46D}" presName="linNode" presStyleCnt="0"/>
      <dgm:spPr/>
    </dgm:pt>
    <dgm:pt modelId="{C4E65C94-943E-41F4-9A55-04A7C62BD850}" type="pres">
      <dgm:prSet presAssocID="{C2ADFE5A-FA9A-4B55-8C3D-34D1DF75A46D}" presName="parentShp" presStyleLbl="node1" presStyleIdx="2" presStyleCnt="6" custScaleX="64448" custScaleY="120722" custLinFactNeighborX="-8013" custLinFactNeighborY="-71036">
        <dgm:presLayoutVars>
          <dgm:bulletEnabled val="1"/>
        </dgm:presLayoutVars>
      </dgm:prSet>
      <dgm:spPr/>
    </dgm:pt>
    <dgm:pt modelId="{A2181A24-62DB-49FF-B869-092287AABC0A}" type="pres">
      <dgm:prSet presAssocID="{C2ADFE5A-FA9A-4B55-8C3D-34D1DF75A46D}" presName="childShp" presStyleLbl="bgAccFollowNode1" presStyleIdx="2" presStyleCnt="6" custScaleX="108623" custLinFactNeighborX="-11493" custLinFactNeighborY="-60673">
        <dgm:presLayoutVars>
          <dgm:bulletEnabled val="1"/>
        </dgm:presLayoutVars>
      </dgm:prSet>
      <dgm:spPr/>
    </dgm:pt>
    <dgm:pt modelId="{80EC7C89-68ED-49D8-972D-18798622A806}" type="pres">
      <dgm:prSet presAssocID="{EA01EAAF-0A05-4350-A21B-A144287DB68E}" presName="spacing" presStyleCnt="0"/>
      <dgm:spPr/>
    </dgm:pt>
    <dgm:pt modelId="{D394BC45-ECB2-46E1-BCF8-75185210F75B}" type="pres">
      <dgm:prSet presAssocID="{3A503818-551C-4B2F-BACE-AE861A95A70D}" presName="linNode" presStyleCnt="0"/>
      <dgm:spPr/>
    </dgm:pt>
    <dgm:pt modelId="{931AD6AD-65C3-44A0-B975-0EEC728B1858}" type="pres">
      <dgm:prSet presAssocID="{3A503818-551C-4B2F-BACE-AE861A95A70D}" presName="parentShp" presStyleLbl="node1" presStyleIdx="3" presStyleCnt="6" custScaleX="58582" custScaleY="182840" custLinFactNeighborX="-7518" custLinFactNeighborY="-65551">
        <dgm:presLayoutVars>
          <dgm:bulletEnabled val="1"/>
        </dgm:presLayoutVars>
      </dgm:prSet>
      <dgm:spPr/>
    </dgm:pt>
    <dgm:pt modelId="{44089188-0F7D-454C-9336-D29D6F869652}" type="pres">
      <dgm:prSet presAssocID="{3A503818-551C-4B2F-BACE-AE861A95A70D}" presName="childShp" presStyleLbl="bgAccFollowNode1" presStyleIdx="3" presStyleCnt="6" custScaleX="108623" custLinFactNeighborX="-9670" custLinFactNeighborY="-71981">
        <dgm:presLayoutVars>
          <dgm:bulletEnabled val="1"/>
        </dgm:presLayoutVars>
      </dgm:prSet>
      <dgm:spPr/>
    </dgm:pt>
    <dgm:pt modelId="{3903BC6A-66C1-4AC2-90AE-1C26C70284E6}" type="pres">
      <dgm:prSet presAssocID="{7F6802C5-2354-4286-9273-904F0EF4F45B}" presName="spacing" presStyleCnt="0"/>
      <dgm:spPr/>
    </dgm:pt>
    <dgm:pt modelId="{8E18A3FA-28B0-488B-81C4-D3EF63CDC829}" type="pres">
      <dgm:prSet presAssocID="{BA127146-2E65-45C8-BBA7-B411D8E0D162}" presName="linNode" presStyleCnt="0"/>
      <dgm:spPr/>
    </dgm:pt>
    <dgm:pt modelId="{A0F7B9AF-2317-42B1-B7D4-368B2F76B9CE}" type="pres">
      <dgm:prSet presAssocID="{BA127146-2E65-45C8-BBA7-B411D8E0D162}" presName="parentShp" presStyleLbl="node1" presStyleIdx="4" presStyleCnt="6" custScaleX="62698" custScaleY="146120" custLinFactNeighborX="-6712" custLinFactNeighborY="-57728">
        <dgm:presLayoutVars>
          <dgm:bulletEnabled val="1"/>
        </dgm:presLayoutVars>
      </dgm:prSet>
      <dgm:spPr/>
    </dgm:pt>
    <dgm:pt modelId="{9864C796-0C48-4C18-B3EA-4119F6051F9A}" type="pres">
      <dgm:prSet presAssocID="{BA127146-2E65-45C8-BBA7-B411D8E0D162}" presName="childShp" presStyleLbl="bgAccFollowNode1" presStyleIdx="4" presStyleCnt="6" custScaleX="108623" custLinFactNeighborX="-7401" custLinFactNeighborY="-57728">
        <dgm:presLayoutVars>
          <dgm:bulletEnabled val="1"/>
        </dgm:presLayoutVars>
      </dgm:prSet>
      <dgm:spPr/>
    </dgm:pt>
    <dgm:pt modelId="{A1B24D39-2855-40D8-AE9D-AC07154F5041}" type="pres">
      <dgm:prSet presAssocID="{9D9BDEAD-DE99-47EF-8D30-2D5F11699DA2}" presName="spacing" presStyleCnt="0"/>
      <dgm:spPr/>
    </dgm:pt>
    <dgm:pt modelId="{89392E4D-5123-40BD-9C04-D362A5BEBFFB}" type="pres">
      <dgm:prSet presAssocID="{2AE37F2B-5108-4E56-9882-8B092107513C}" presName="linNode" presStyleCnt="0"/>
      <dgm:spPr/>
    </dgm:pt>
    <dgm:pt modelId="{366EF349-2670-4F2D-9A95-F952F94DDDE6}" type="pres">
      <dgm:prSet presAssocID="{2AE37F2B-5108-4E56-9882-8B092107513C}" presName="parentShp" presStyleLbl="node1" presStyleIdx="5" presStyleCnt="6" custScaleX="62698" custScaleY="146120" custLinFactNeighborX="-10544" custLinFactNeighborY="-58643">
        <dgm:presLayoutVars>
          <dgm:bulletEnabled val="1"/>
        </dgm:presLayoutVars>
      </dgm:prSet>
      <dgm:spPr/>
    </dgm:pt>
    <dgm:pt modelId="{D94F13BB-A794-46C8-AEA7-644C92901CC0}" type="pres">
      <dgm:prSet presAssocID="{2AE37F2B-5108-4E56-9882-8B092107513C}" presName="childShp" presStyleLbl="bgAccFollowNode1" presStyleIdx="5" presStyleCnt="6" custLinFactNeighborX="-12556" custLinFactNeighborY="-39409">
        <dgm:presLayoutVars>
          <dgm:bulletEnabled val="1"/>
        </dgm:presLayoutVars>
      </dgm:prSet>
      <dgm:spPr/>
    </dgm:pt>
  </dgm:ptLst>
  <dgm:cxnLst>
    <dgm:cxn modelId="{A81DC900-9B03-4188-A4EF-2C4C3FB67DE5}" srcId="{EAF2EBF0-9805-4902-BC72-AFF0BE91C295}" destId="{FD036048-C08C-42BC-9BF4-7F6CEFEF6352}" srcOrd="0" destOrd="0" parTransId="{B02F997F-078E-43D5-97B1-97B9056112DF}" sibTransId="{5E89F9FD-BD19-42EA-BB17-4D623146CA50}"/>
    <dgm:cxn modelId="{65FD150F-0F05-4EAE-8C05-CB2D168534D4}" type="presOf" srcId="{C2ADFE5A-FA9A-4B55-8C3D-34D1DF75A46D}" destId="{C4E65C94-943E-41F4-9A55-04A7C62BD850}" srcOrd="0" destOrd="0" presId="urn:microsoft.com/office/officeart/2005/8/layout/vList6"/>
    <dgm:cxn modelId="{9C9B2E0F-5CF8-4A01-A749-3C7CD14A9AFE}" srcId="{3A503818-551C-4B2F-BACE-AE861A95A70D}" destId="{A1A314D0-6C2B-45EA-9A14-4F8C20FFD198}" srcOrd="0" destOrd="0" parTransId="{965EDE66-BAA7-47A4-AA1F-2A74083F965F}" sibTransId="{087D0912-8B8B-4AAA-AD06-909A797DDDB2}"/>
    <dgm:cxn modelId="{32D0471B-BD13-4D34-877D-C41228A809AA}" type="presOf" srcId="{A1A314D0-6C2B-45EA-9A14-4F8C20FFD198}" destId="{44089188-0F7D-454C-9336-D29D6F869652}" srcOrd="0" destOrd="0" presId="urn:microsoft.com/office/officeart/2005/8/layout/vList6"/>
    <dgm:cxn modelId="{0EA27824-2728-4163-9101-D01FB6CC3632}" srcId="{C2ADFE5A-FA9A-4B55-8C3D-34D1DF75A46D}" destId="{E239540F-2BAA-45D1-BAB5-1FDB0C500EF4}" srcOrd="0" destOrd="0" parTransId="{B671B0B9-3C53-48FB-87F8-017860390773}" sibTransId="{F858CC65-E84E-4152-8277-345FEC59D1D9}"/>
    <dgm:cxn modelId="{1269D324-3020-447E-8A53-BD06298BF408}" srcId="{2AE37F2B-5108-4E56-9882-8B092107513C}" destId="{8D763700-E6AF-4992-9F50-45DF8C25A6E8}" srcOrd="0" destOrd="0" parTransId="{4569E129-9B6A-445B-A3E1-2DB13A3107A1}" sibTransId="{FBE99062-840C-4134-ADB3-F117A6707419}"/>
    <dgm:cxn modelId="{9A802636-040A-47C4-A06D-0E0438A27A3E}" type="presOf" srcId="{C313F7DE-A029-42C3-AC22-40E041CA1456}" destId="{01BF2948-05D7-4523-9838-5A1EACD85DAA}" srcOrd="0" destOrd="1" presId="urn:microsoft.com/office/officeart/2005/8/layout/vList6"/>
    <dgm:cxn modelId="{90479238-352D-449C-AA46-084783950F4D}" type="presOf" srcId="{E239540F-2BAA-45D1-BAB5-1FDB0C500EF4}" destId="{A2181A24-62DB-49FF-B869-092287AABC0A}" srcOrd="0" destOrd="0" presId="urn:microsoft.com/office/officeart/2005/8/layout/vList6"/>
    <dgm:cxn modelId="{2D0E873B-1F02-4563-9F15-834DA401D7A8}" type="presOf" srcId="{BA127146-2E65-45C8-BBA7-B411D8E0D162}" destId="{A0F7B9AF-2317-42B1-B7D4-368B2F76B9CE}" srcOrd="0" destOrd="0" presId="urn:microsoft.com/office/officeart/2005/8/layout/vList6"/>
    <dgm:cxn modelId="{69F88164-928B-463F-8A17-C826BCB37643}" srcId="{EAF2EBF0-9805-4902-BC72-AFF0BE91C295}" destId="{98E7492D-2F4E-4450-8FC6-743BD91AA6BC}" srcOrd="2" destOrd="0" parTransId="{8015A9F4-FCFA-498A-8599-C1F2E41D1218}" sibTransId="{501F9EBB-D5A6-408A-9C56-B43B4B22712C}"/>
    <dgm:cxn modelId="{942D2948-B2AF-428B-B2F9-1ED1A7D8C58B}" srcId="{AFDA9431-D7A5-4920-9936-4DBF8F071CDF}" destId="{C313F7DE-A029-42C3-AC22-40E041CA1456}" srcOrd="1" destOrd="0" parTransId="{D5CEFB48-2937-44BD-82E8-F4204E3F0045}" sibTransId="{940E5283-AC9C-4946-9664-02B3D3779319}"/>
    <dgm:cxn modelId="{BB856969-1449-4EBE-8699-D0FD6141BC3C}" srcId="{BA127146-2E65-45C8-BBA7-B411D8E0D162}" destId="{123C619E-92F8-4B05-AB8B-E4171EB50A17}" srcOrd="0" destOrd="0" parTransId="{7164EEAB-144D-49EF-A3E5-9C1C1597B558}" sibTransId="{AE8C3C7E-0CB7-46B2-A07D-9A35E5F0D4AA}"/>
    <dgm:cxn modelId="{9CCB026E-6624-4D39-8115-7D21DE351C0F}" srcId="{F570DB9F-7B00-4BD4-A28E-04102421BB5F}" destId="{AFDA9431-D7A5-4920-9936-4DBF8F071CDF}" srcOrd="0" destOrd="0" parTransId="{E745F480-B9E5-400E-9732-65692ABD04CD}" sibTransId="{4CCBF8CF-7D3B-4CEB-901D-65BE35E80B51}"/>
    <dgm:cxn modelId="{A4D14B6F-4623-4B03-BF08-DE9810B7CFA3}" srcId="{F570DB9F-7B00-4BD4-A28E-04102421BB5F}" destId="{BA127146-2E65-45C8-BBA7-B411D8E0D162}" srcOrd="4" destOrd="0" parTransId="{C1AFE095-C1BE-4019-A3DB-E216995A042C}" sibTransId="{9D9BDEAD-DE99-47EF-8D30-2D5F11699DA2}"/>
    <dgm:cxn modelId="{9AC24E55-D095-493F-8A40-0E03830E3651}" type="presOf" srcId="{AFDA9431-D7A5-4920-9936-4DBF8F071CDF}" destId="{73FE15D0-82C7-4DC7-BA0B-7B71193572ED}" srcOrd="0" destOrd="0" presId="urn:microsoft.com/office/officeart/2005/8/layout/vList6"/>
    <dgm:cxn modelId="{BE520078-944A-45E2-9686-A8C5D5CF5BA2}" srcId="{F570DB9F-7B00-4BD4-A28E-04102421BB5F}" destId="{2AE37F2B-5108-4E56-9882-8B092107513C}" srcOrd="5" destOrd="0" parTransId="{BF60CB2D-0CD3-4295-B4E7-048211723F49}" sibTransId="{B6AF5DB6-8B9F-4360-9EBB-6AC2912B26CA}"/>
    <dgm:cxn modelId="{C253C579-14EC-4912-AAE8-1AE2CB1C3CDB}" srcId="{F570DB9F-7B00-4BD4-A28E-04102421BB5F}" destId="{3A503818-551C-4B2F-BACE-AE861A95A70D}" srcOrd="3" destOrd="0" parTransId="{8121C633-A45D-4798-A086-F3A62D1820B0}" sibTransId="{7F6802C5-2354-4286-9273-904F0EF4F45B}"/>
    <dgm:cxn modelId="{8AA4BE7C-1E98-4DF1-8A02-2C20A0C5066F}" type="presOf" srcId="{FD036048-C08C-42BC-9BF4-7F6CEFEF6352}" destId="{9C97C613-075E-49DA-AB74-529049CA5FE1}" srcOrd="0" destOrd="0" presId="urn:microsoft.com/office/officeart/2005/8/layout/vList6"/>
    <dgm:cxn modelId="{8DB91382-4149-4EFB-9FC8-BEB88B7EB6E6}" type="presOf" srcId="{98E7492D-2F4E-4450-8FC6-743BD91AA6BC}" destId="{9C97C613-075E-49DA-AB74-529049CA5FE1}" srcOrd="0" destOrd="2" presId="urn:microsoft.com/office/officeart/2005/8/layout/vList6"/>
    <dgm:cxn modelId="{8D84478B-1DEC-43CD-99C7-A4A563920FAD}" type="presOf" srcId="{EAF2EBF0-9805-4902-BC72-AFF0BE91C295}" destId="{165BF8D5-FFA6-41CA-962B-309A74F75920}" srcOrd="0" destOrd="0" presId="urn:microsoft.com/office/officeart/2005/8/layout/vList6"/>
    <dgm:cxn modelId="{25C6288F-9BA7-4568-AC88-A936B2C84F53}" type="presOf" srcId="{2AE37F2B-5108-4E56-9882-8B092107513C}" destId="{366EF349-2670-4F2D-9A95-F952F94DDDE6}" srcOrd="0" destOrd="0" presId="urn:microsoft.com/office/officeart/2005/8/layout/vList6"/>
    <dgm:cxn modelId="{BAA49494-24A4-45DA-83BB-6A7CFA7883C2}" type="presOf" srcId="{F570DB9F-7B00-4BD4-A28E-04102421BB5F}" destId="{02B256D1-E21B-448D-B251-EE788A58E01F}" srcOrd="0" destOrd="0" presId="urn:microsoft.com/office/officeart/2005/8/layout/vList6"/>
    <dgm:cxn modelId="{6FD3209B-81DF-4677-97E4-D84365E57644}" type="presOf" srcId="{3A503818-551C-4B2F-BACE-AE861A95A70D}" destId="{931AD6AD-65C3-44A0-B975-0EEC728B1858}" srcOrd="0" destOrd="0" presId="urn:microsoft.com/office/officeart/2005/8/layout/vList6"/>
    <dgm:cxn modelId="{782F18AB-7738-4F2C-9BB1-321BAFE0829C}" type="presOf" srcId="{B1D5ABAC-11D0-439D-9421-EEA7971B5F5B}" destId="{9C97C613-075E-49DA-AB74-529049CA5FE1}" srcOrd="0" destOrd="3" presId="urn:microsoft.com/office/officeart/2005/8/layout/vList6"/>
    <dgm:cxn modelId="{36D498B7-A8AF-41D1-BACD-0A691534A8CD}" type="presOf" srcId="{8D763700-E6AF-4992-9F50-45DF8C25A6E8}" destId="{D94F13BB-A794-46C8-AEA7-644C92901CC0}" srcOrd="0" destOrd="0" presId="urn:microsoft.com/office/officeart/2005/8/layout/vList6"/>
    <dgm:cxn modelId="{B0F10CB8-0E39-46DE-805A-F1F67BB06DDB}" type="presOf" srcId="{79DF90A4-FC3A-46DD-A652-0E3E0EB3267E}" destId="{9C97C613-075E-49DA-AB74-529049CA5FE1}" srcOrd="0" destOrd="1" presId="urn:microsoft.com/office/officeart/2005/8/layout/vList6"/>
    <dgm:cxn modelId="{EA5057C6-DF7E-4B18-B03A-B7E83BC5BA63}" srcId="{BA127146-2E65-45C8-BBA7-B411D8E0D162}" destId="{9C08123B-E52D-4060-A333-64402132343B}" srcOrd="1" destOrd="0" parTransId="{FB59DDC8-4D85-474D-B228-6FC0BD5F8EE4}" sibTransId="{6E22CA8F-6081-4631-8156-477F48855D60}"/>
    <dgm:cxn modelId="{A20894CE-A996-4820-AA11-E2340CB7DD10}" srcId="{F570DB9F-7B00-4BD4-A28E-04102421BB5F}" destId="{C2ADFE5A-FA9A-4B55-8C3D-34D1DF75A46D}" srcOrd="2" destOrd="0" parTransId="{E53233C4-D1DF-460A-98E2-F1E1EF6F7BE3}" sibTransId="{EA01EAAF-0A05-4350-A21B-A144287DB68E}"/>
    <dgm:cxn modelId="{A62B1ED0-7253-41D7-B609-94CB2123BB70}" srcId="{EAF2EBF0-9805-4902-BC72-AFF0BE91C295}" destId="{B1D5ABAC-11D0-439D-9421-EEA7971B5F5B}" srcOrd="3" destOrd="0" parTransId="{37D6E2B5-3DFB-4740-84EF-4A48E553BC56}" sibTransId="{20062400-08AE-4641-85FC-5C4BF57DE141}"/>
    <dgm:cxn modelId="{7494E3D6-95CF-4874-A0CC-5E224C022BC6}" srcId="{AFDA9431-D7A5-4920-9936-4DBF8F071CDF}" destId="{6E263002-A807-4FCA-A61D-942ED108720A}" srcOrd="0" destOrd="0" parTransId="{836CC378-C663-4590-8AF1-D684A3770758}" sibTransId="{35B47044-89F5-40A5-8C55-C8EDA116DD34}"/>
    <dgm:cxn modelId="{7A9962D8-80F8-405B-B29B-BEDD9A553A64}" srcId="{EAF2EBF0-9805-4902-BC72-AFF0BE91C295}" destId="{79DF90A4-FC3A-46DD-A652-0E3E0EB3267E}" srcOrd="1" destOrd="0" parTransId="{83A96324-3CEB-43D5-9DA4-D3588BCE807D}" sibTransId="{39166C29-98E4-43D1-AFDE-56D6E7BFE8E2}"/>
    <dgm:cxn modelId="{EF332CE0-3DC4-4EAA-BFF7-BC9F9B1281B2}" type="presOf" srcId="{6E263002-A807-4FCA-A61D-942ED108720A}" destId="{01BF2948-05D7-4523-9838-5A1EACD85DAA}" srcOrd="0" destOrd="0" presId="urn:microsoft.com/office/officeart/2005/8/layout/vList6"/>
    <dgm:cxn modelId="{9F08F7ED-8CD3-43A5-9869-F46F5ECE8211}" type="presOf" srcId="{123C619E-92F8-4B05-AB8B-E4171EB50A17}" destId="{9864C796-0C48-4C18-B3EA-4119F6051F9A}" srcOrd="0" destOrd="0" presId="urn:microsoft.com/office/officeart/2005/8/layout/vList6"/>
    <dgm:cxn modelId="{4F0259F5-AF0E-4F33-9A4F-737D526F3B53}" type="presOf" srcId="{9C08123B-E52D-4060-A333-64402132343B}" destId="{9864C796-0C48-4C18-B3EA-4119F6051F9A}" srcOrd="0" destOrd="1" presId="urn:microsoft.com/office/officeart/2005/8/layout/vList6"/>
    <dgm:cxn modelId="{2D6C30F6-0120-45F3-89C7-527286025F9C}" srcId="{F570DB9F-7B00-4BD4-A28E-04102421BB5F}" destId="{EAF2EBF0-9805-4902-BC72-AFF0BE91C295}" srcOrd="1" destOrd="0" parTransId="{D3FE6C7E-65AA-4239-9D3E-8390CCAC3401}" sibTransId="{F33D2C5F-BD5F-4259-A525-14EB1015894D}"/>
    <dgm:cxn modelId="{4BD2EC61-AF2C-4EAC-839F-EDFD1550821F}" type="presParOf" srcId="{02B256D1-E21B-448D-B251-EE788A58E01F}" destId="{88561BD7-C182-4921-87EE-E8E4C6E7DD29}" srcOrd="0" destOrd="0" presId="urn:microsoft.com/office/officeart/2005/8/layout/vList6"/>
    <dgm:cxn modelId="{7335FCC3-CE0D-4CA6-9C52-1C01785F1089}" type="presParOf" srcId="{88561BD7-C182-4921-87EE-E8E4C6E7DD29}" destId="{73FE15D0-82C7-4DC7-BA0B-7B71193572ED}" srcOrd="0" destOrd="0" presId="urn:microsoft.com/office/officeart/2005/8/layout/vList6"/>
    <dgm:cxn modelId="{7F921EDB-2428-4F82-AD13-C479B2538344}" type="presParOf" srcId="{88561BD7-C182-4921-87EE-E8E4C6E7DD29}" destId="{01BF2948-05D7-4523-9838-5A1EACD85DAA}" srcOrd="1" destOrd="0" presId="urn:microsoft.com/office/officeart/2005/8/layout/vList6"/>
    <dgm:cxn modelId="{9E9FAE1D-B100-4AEE-A614-9B1576B52703}" type="presParOf" srcId="{02B256D1-E21B-448D-B251-EE788A58E01F}" destId="{2ED53A3A-9198-4836-B69C-9BADBF54A39F}" srcOrd="1" destOrd="0" presId="urn:microsoft.com/office/officeart/2005/8/layout/vList6"/>
    <dgm:cxn modelId="{3041781E-7581-41FD-9B8F-CC62B466C42F}" type="presParOf" srcId="{02B256D1-E21B-448D-B251-EE788A58E01F}" destId="{FC7A7724-A5A1-4EEA-92AB-9B76DD24C9DB}" srcOrd="2" destOrd="0" presId="urn:microsoft.com/office/officeart/2005/8/layout/vList6"/>
    <dgm:cxn modelId="{ACCF416F-65B1-4DEE-BF6C-D6CEA071287B}" type="presParOf" srcId="{FC7A7724-A5A1-4EEA-92AB-9B76DD24C9DB}" destId="{165BF8D5-FFA6-41CA-962B-309A74F75920}" srcOrd="0" destOrd="0" presId="urn:microsoft.com/office/officeart/2005/8/layout/vList6"/>
    <dgm:cxn modelId="{4CA568AF-FD30-4F8F-AE94-A681CA9E49F9}" type="presParOf" srcId="{FC7A7724-A5A1-4EEA-92AB-9B76DD24C9DB}" destId="{9C97C613-075E-49DA-AB74-529049CA5FE1}" srcOrd="1" destOrd="0" presId="urn:microsoft.com/office/officeart/2005/8/layout/vList6"/>
    <dgm:cxn modelId="{A36700C6-BF31-4C45-991A-FCDF21380F86}" type="presParOf" srcId="{02B256D1-E21B-448D-B251-EE788A58E01F}" destId="{9F03802A-C742-4823-B9B8-A51A472311FA}" srcOrd="3" destOrd="0" presId="urn:microsoft.com/office/officeart/2005/8/layout/vList6"/>
    <dgm:cxn modelId="{5499A048-6978-4AF6-BF0E-29B7A65507FD}" type="presParOf" srcId="{02B256D1-E21B-448D-B251-EE788A58E01F}" destId="{E79E5623-958E-41A2-AC16-A66599632124}" srcOrd="4" destOrd="0" presId="urn:microsoft.com/office/officeart/2005/8/layout/vList6"/>
    <dgm:cxn modelId="{B1490329-1DD1-4CAA-AA18-F4534B7D40CE}" type="presParOf" srcId="{E79E5623-958E-41A2-AC16-A66599632124}" destId="{C4E65C94-943E-41F4-9A55-04A7C62BD850}" srcOrd="0" destOrd="0" presId="urn:microsoft.com/office/officeart/2005/8/layout/vList6"/>
    <dgm:cxn modelId="{C7554096-309E-43AC-88C2-72E3E1A01EED}" type="presParOf" srcId="{E79E5623-958E-41A2-AC16-A66599632124}" destId="{A2181A24-62DB-49FF-B869-092287AABC0A}" srcOrd="1" destOrd="0" presId="urn:microsoft.com/office/officeart/2005/8/layout/vList6"/>
    <dgm:cxn modelId="{5AF95146-DC3F-4B35-A070-00AAF97C9A55}" type="presParOf" srcId="{02B256D1-E21B-448D-B251-EE788A58E01F}" destId="{80EC7C89-68ED-49D8-972D-18798622A806}" srcOrd="5" destOrd="0" presId="urn:microsoft.com/office/officeart/2005/8/layout/vList6"/>
    <dgm:cxn modelId="{6D958B02-3E33-4DA5-8474-2A104945B6FF}" type="presParOf" srcId="{02B256D1-E21B-448D-B251-EE788A58E01F}" destId="{D394BC45-ECB2-46E1-BCF8-75185210F75B}" srcOrd="6" destOrd="0" presId="urn:microsoft.com/office/officeart/2005/8/layout/vList6"/>
    <dgm:cxn modelId="{C7E4EC63-8622-4B5D-BB9A-11D5EF10E093}" type="presParOf" srcId="{D394BC45-ECB2-46E1-BCF8-75185210F75B}" destId="{931AD6AD-65C3-44A0-B975-0EEC728B1858}" srcOrd="0" destOrd="0" presId="urn:microsoft.com/office/officeart/2005/8/layout/vList6"/>
    <dgm:cxn modelId="{52574610-6A4B-4FFE-840B-BE15B84688D5}" type="presParOf" srcId="{D394BC45-ECB2-46E1-BCF8-75185210F75B}" destId="{44089188-0F7D-454C-9336-D29D6F869652}" srcOrd="1" destOrd="0" presId="urn:microsoft.com/office/officeart/2005/8/layout/vList6"/>
    <dgm:cxn modelId="{E41A8611-E070-4203-81A0-4E97A3B2D953}" type="presParOf" srcId="{02B256D1-E21B-448D-B251-EE788A58E01F}" destId="{3903BC6A-66C1-4AC2-90AE-1C26C70284E6}" srcOrd="7" destOrd="0" presId="urn:microsoft.com/office/officeart/2005/8/layout/vList6"/>
    <dgm:cxn modelId="{243BF099-42D0-4A07-8445-A807458B9B04}" type="presParOf" srcId="{02B256D1-E21B-448D-B251-EE788A58E01F}" destId="{8E18A3FA-28B0-488B-81C4-D3EF63CDC829}" srcOrd="8" destOrd="0" presId="urn:microsoft.com/office/officeart/2005/8/layout/vList6"/>
    <dgm:cxn modelId="{EC11ABDC-AF39-4464-91AE-D37402930635}" type="presParOf" srcId="{8E18A3FA-28B0-488B-81C4-D3EF63CDC829}" destId="{A0F7B9AF-2317-42B1-B7D4-368B2F76B9CE}" srcOrd="0" destOrd="0" presId="urn:microsoft.com/office/officeart/2005/8/layout/vList6"/>
    <dgm:cxn modelId="{D48A84F8-53AF-4D8F-A8D0-F7D05C382F7F}" type="presParOf" srcId="{8E18A3FA-28B0-488B-81C4-D3EF63CDC829}" destId="{9864C796-0C48-4C18-B3EA-4119F6051F9A}" srcOrd="1" destOrd="0" presId="urn:microsoft.com/office/officeart/2005/8/layout/vList6"/>
    <dgm:cxn modelId="{6177B937-2C10-477C-8DA9-5CAA920A090D}" type="presParOf" srcId="{02B256D1-E21B-448D-B251-EE788A58E01F}" destId="{A1B24D39-2855-40D8-AE9D-AC07154F5041}" srcOrd="9" destOrd="0" presId="urn:microsoft.com/office/officeart/2005/8/layout/vList6"/>
    <dgm:cxn modelId="{177D0F3A-FED6-4A82-8AED-84C8CB10A3C9}" type="presParOf" srcId="{02B256D1-E21B-448D-B251-EE788A58E01F}" destId="{89392E4D-5123-40BD-9C04-D362A5BEBFFB}" srcOrd="10" destOrd="0" presId="urn:microsoft.com/office/officeart/2005/8/layout/vList6"/>
    <dgm:cxn modelId="{12A4EEAF-5538-4074-BE74-E6D6156106D5}" type="presParOf" srcId="{89392E4D-5123-40BD-9C04-D362A5BEBFFB}" destId="{366EF349-2670-4F2D-9A95-F952F94DDDE6}" srcOrd="0" destOrd="0" presId="urn:microsoft.com/office/officeart/2005/8/layout/vList6"/>
    <dgm:cxn modelId="{421E4E83-0E93-4390-86D4-B210391D3260}" type="presParOf" srcId="{89392E4D-5123-40BD-9C04-D362A5BEBFFB}" destId="{D94F13BB-A794-46C8-AEA7-644C92901C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2948-05D7-4523-9838-5A1EACD85DAA}">
      <dsp:nvSpPr>
        <dsp:cNvPr id="0" name=""/>
        <dsp:cNvSpPr/>
      </dsp:nvSpPr>
      <dsp:spPr>
        <a:xfrm>
          <a:off x="3097260" y="0"/>
          <a:ext cx="5860058" cy="673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285750" lvl="1" indent="-1968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latin typeface="TH SarabunPSK" pitchFamily="34" charset="-34"/>
              <a:cs typeface="TH SarabunPSK" pitchFamily="34" charset="-34"/>
            </a:rPr>
            <a:t>SO1 </a:t>
          </a:r>
          <a:r>
            <a:rPr lang="th-TH" sz="1600" kern="1200" dirty="0">
              <a:latin typeface="TH SarabunPSK" pitchFamily="34" charset="-34"/>
              <a:cs typeface="TH SarabunPSK" pitchFamily="34" charset="-34"/>
            </a:rPr>
            <a:t>เป็นมหาวิทยาลัยชั้นนำด้านการเกษตรสุขภาวะในระดับนานาชาติ (5 </a:t>
          </a:r>
          <a:r>
            <a:rPr lang="en-US" sz="1600" kern="1200" dirty="0">
              <a:latin typeface="TH SarabunPSK" pitchFamily="34" charset="-34"/>
              <a:cs typeface="TH SarabunPSK" pitchFamily="34" charset="-34"/>
            </a:rPr>
            <a:t>KPIs</a:t>
          </a:r>
          <a:r>
            <a:rPr lang="th-TH" sz="1600" kern="1200" dirty="0">
              <a:latin typeface="TH SarabunPSK" pitchFamily="34" charset="-34"/>
              <a:cs typeface="TH SarabunPSK" pitchFamily="34" charset="-34"/>
            </a:rPr>
            <a:t>)</a:t>
          </a:r>
          <a:endParaRPr lang="en-US" sz="16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1968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latin typeface="TH SarabunPSK" pitchFamily="34" charset="-34"/>
              <a:cs typeface="TH SarabunPSK" pitchFamily="34" charset="-34"/>
            </a:rPr>
            <a:t>SO2 </a:t>
          </a:r>
          <a:r>
            <a:rPr lang="th-TH" sz="1600" kern="1200" dirty="0">
              <a:latin typeface="TH SarabunPSK" pitchFamily="34" charset="-34"/>
              <a:cs typeface="TH SarabunPSK" pitchFamily="34" charset="-34"/>
            </a:rPr>
            <a:t>เป็นมหาวิทยาลัยที่เป็นเลิศด้านเกษตรอัจฉริยะเพื่อสุขภาวะที่ดี ( 2 </a:t>
          </a:r>
          <a:r>
            <a:rPr lang="en-US" sz="1600" kern="1200" dirty="0">
              <a:latin typeface="TH SarabunPSK" pitchFamily="34" charset="-34"/>
              <a:cs typeface="TH SarabunPSK" pitchFamily="34" charset="-34"/>
            </a:rPr>
            <a:t>KPIs</a:t>
          </a:r>
          <a:r>
            <a:rPr lang="th-TH" sz="1600" kern="1200" dirty="0">
              <a:latin typeface="TH SarabunPSK" pitchFamily="34" charset="-34"/>
              <a:cs typeface="TH SarabunPSK" pitchFamily="34" charset="-34"/>
            </a:rPr>
            <a:t>)</a:t>
          </a:r>
          <a:endParaRPr lang="en-US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97260" y="84191"/>
        <a:ext cx="5607486" cy="505143"/>
      </dsp:txXfrm>
    </dsp:sp>
    <dsp:sp modelId="{73FE15D0-82C7-4DC7-BA0B-7B71193572ED}">
      <dsp:nvSpPr>
        <dsp:cNvPr id="0" name=""/>
        <dsp:cNvSpPr/>
      </dsp:nvSpPr>
      <dsp:spPr>
        <a:xfrm>
          <a:off x="150375" y="0"/>
          <a:ext cx="2909109" cy="777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SI1 </a:t>
          </a:r>
          <a:r>
            <a:rPr lang="th-TH" sz="1300" b="1" kern="1200" dirty="0">
              <a:latin typeface="TH SarabunPSK" pitchFamily="34" charset="-34"/>
              <a:cs typeface="TH SarabunPSK" pitchFamily="34" charset="-34"/>
            </a:rPr>
            <a:t>การขับเคลื่อนยุทธศาสตร์มหาวิทยาลัยเชิงรุกสู่การเป็นมหาวิทยาลัยชั้นนำด้านเกษตรสุขภาวะในระดับนานาชาติ (</a:t>
          </a: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Proactive Strategy toward Inter IWA)</a:t>
          </a:r>
          <a:endParaRPr lang="en-US" sz="13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8311" y="37936"/>
        <a:ext cx="2833237" cy="701257"/>
      </dsp:txXfrm>
    </dsp:sp>
    <dsp:sp modelId="{9C97C613-075E-49DA-AB74-529049CA5FE1}">
      <dsp:nvSpPr>
        <dsp:cNvPr id="0" name=""/>
        <dsp:cNvSpPr/>
      </dsp:nvSpPr>
      <dsp:spPr>
        <a:xfrm>
          <a:off x="2340195" y="646091"/>
          <a:ext cx="6766981" cy="1603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28600" lvl="1" indent="-139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SO3  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ผลิตบัณฑิตและพัฒนานักศึกษาที่ก้าวทันต่อโลกสมัยใหม่และเป็นนักปฏิบัติที่เชี่ยวชาญ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(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9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  <a:p>
          <a:pPr marL="358775" lvl="1" indent="-2698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SO4  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สร้างผลงานวิจัย เทคโนโลยีและนวัตกรรม ที่มีการบูรณาการศาสตร์ โดยใช้เกษตรเป็นรากฐาน และได้รับการยอมรับในระดับชาติและนานาชาติ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(6 KPIs)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  <a:p>
          <a:pPr marL="358775" lvl="1" indent="-2698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SO5  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ให้บริการวิชาการเพื่อเป็นที่ยอมรับจากสังคม ชุมชน และประเทศ ด้วยศาสตร์ทางด้านการเกษตร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 (2 KPIs)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139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SO6  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เป็นแหล่งเรียนรู้ด้าน</a:t>
          </a:r>
          <a:r>
            <a:rPr lang="th-TH" sz="1400" b="1" kern="1200" dirty="0" err="1">
              <a:latin typeface="TH SarabunPSK" pitchFamily="34" charset="-34"/>
              <a:cs typeface="TH SarabunPSK" pitchFamily="34" charset="-34"/>
            </a:rPr>
            <a:t>ศิลป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วัฒนธรรมเกษตรและสิ่งแวดล้อม และสร้างสรรค์นวัตกรรมด้านทุนทางวัฒนธรรม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(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40195" y="846508"/>
        <a:ext cx="6165730" cy="1202501"/>
      </dsp:txXfrm>
    </dsp:sp>
    <dsp:sp modelId="{165BF8D5-FFA6-41CA-962B-309A74F75920}">
      <dsp:nvSpPr>
        <dsp:cNvPr id="0" name=""/>
        <dsp:cNvSpPr/>
      </dsp:nvSpPr>
      <dsp:spPr>
        <a:xfrm>
          <a:off x="34627" y="809585"/>
          <a:ext cx="2350846" cy="1117214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H SarabunPSK" pitchFamily="34" charset="-34"/>
              <a:cs typeface="TH SarabunPSK" pitchFamily="34" charset="-34"/>
            </a:rPr>
            <a:t>SI</a:t>
          </a:r>
          <a:r>
            <a:rPr lang="th-TH" sz="1300" kern="1200" dirty="0">
              <a:latin typeface="TH SarabunPSK" pitchFamily="34" charset="-34"/>
              <a:cs typeface="TH SarabunPSK" pitchFamily="34" charset="-34"/>
            </a:rPr>
            <a:t>2 การขับเคลื่อนผลการดำเนินงานตามพันธกิจหลัก (</a:t>
          </a:r>
          <a:r>
            <a:rPr lang="en-US" sz="1300" kern="1200" dirty="0">
              <a:latin typeface="TH SarabunPSK" pitchFamily="34" charset="-34"/>
              <a:cs typeface="TH SarabunPSK" pitchFamily="34" charset="-34"/>
            </a:rPr>
            <a:t>Driving Mission-Driven Performance)</a:t>
          </a:r>
        </a:p>
      </dsp:txBody>
      <dsp:txXfrm>
        <a:off x="89165" y="864123"/>
        <a:ext cx="2241770" cy="1008138"/>
      </dsp:txXfrm>
    </dsp:sp>
    <dsp:sp modelId="{A2181A24-62DB-49FF-B869-092287AABC0A}">
      <dsp:nvSpPr>
        <dsp:cNvPr id="0" name=""/>
        <dsp:cNvSpPr/>
      </dsp:nvSpPr>
      <dsp:spPr>
        <a:xfrm>
          <a:off x="2348895" y="2233510"/>
          <a:ext cx="5944094" cy="49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285750" lvl="1" indent="-1936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85750" algn="l"/>
            </a:tabLst>
          </a:pP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SO7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 ความสำเร็จในการขับเคลื่อนการดำเนินงานของมหาวิทยาลัยในระดับนานาชาติ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(4 KPIs)</a:t>
          </a:r>
          <a:endParaRPr lang="en-US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48895" y="2295551"/>
        <a:ext cx="5757970" cy="372248"/>
      </dsp:txXfrm>
    </dsp:sp>
    <dsp:sp modelId="{C4E65C94-943E-41F4-9A55-04A7C62BD850}">
      <dsp:nvSpPr>
        <dsp:cNvPr id="0" name=""/>
        <dsp:cNvSpPr/>
      </dsp:nvSpPr>
      <dsp:spPr>
        <a:xfrm>
          <a:off x="0" y="2130650"/>
          <a:ext cx="2351159" cy="599179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SI3 </a:t>
          </a:r>
          <a:r>
            <a:rPr lang="th-TH" sz="1300" b="1" kern="1200" dirty="0">
              <a:latin typeface="TH SarabunPSK" pitchFamily="34" charset="-34"/>
              <a:cs typeface="TH SarabunPSK" pitchFamily="34" charset="-34"/>
            </a:rPr>
            <a:t>การขับเคลื่อนความเป็นนานาชาติ (</a:t>
          </a: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Fostering Internationalization)</a:t>
          </a:r>
          <a:endParaRPr lang="en-US" sz="13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9250" y="2159900"/>
        <a:ext cx="2292659" cy="540679"/>
      </dsp:txXfrm>
    </dsp:sp>
    <dsp:sp modelId="{44089188-0F7D-454C-9336-D29D6F869652}">
      <dsp:nvSpPr>
        <dsp:cNvPr id="0" name=""/>
        <dsp:cNvSpPr/>
      </dsp:nvSpPr>
      <dsp:spPr>
        <a:xfrm>
          <a:off x="2308400" y="2980353"/>
          <a:ext cx="5944094" cy="49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lvl="1" indent="-342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SO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8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เป็นมหาวิทยาลัยด้านการพัฒนาเทคโนโลยีและส่งเสริมการสร้างวัตกรรม (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Technology Development and Innovation) (</a:t>
          </a:r>
          <a:r>
            <a:rPr lang="th-TH" sz="1400" b="1" kern="1200" dirty="0">
              <a:latin typeface="TH SarabunPSK" pitchFamily="34" charset="-34"/>
              <a:cs typeface="TH SarabunPSK" pitchFamily="34" charset="-34"/>
            </a:rPr>
            <a:t>3</a:t>
          </a:r>
          <a:r>
            <a:rPr lang="en-US" sz="1400" b="1" kern="1200" dirty="0">
              <a:latin typeface="TH SarabunPSK" pitchFamily="34" charset="-34"/>
              <a:cs typeface="TH SarabunPSK" pitchFamily="34" charset="-34"/>
            </a:rPr>
            <a:t> KPIs)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08400" y="3042394"/>
        <a:ext cx="5757970" cy="372248"/>
      </dsp:txXfrm>
    </dsp:sp>
    <dsp:sp modelId="{931AD6AD-65C3-44A0-B975-0EEC728B1858}">
      <dsp:nvSpPr>
        <dsp:cNvPr id="0" name=""/>
        <dsp:cNvSpPr/>
      </dsp:nvSpPr>
      <dsp:spPr>
        <a:xfrm>
          <a:off x="112616" y="2806687"/>
          <a:ext cx="2137158" cy="90749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H SarabunPSK" pitchFamily="34" charset="-34"/>
              <a:cs typeface="TH SarabunPSK" pitchFamily="34" charset="-34"/>
            </a:rPr>
            <a:t>SI4 </a:t>
          </a:r>
          <a:r>
            <a:rPr lang="th-TH" sz="1300" kern="1200" dirty="0">
              <a:latin typeface="TH SarabunPSK" pitchFamily="34" charset="-34"/>
              <a:cs typeface="TH SarabunPSK" pitchFamily="34" charset="-34"/>
            </a:rPr>
            <a:t>การขับเคลื่อนสู่การเป็นมหาวิทยาลัยด้านการพัฒนาเทคโนโลยีและส่งเสริมการสร้างนวัตกรรม (</a:t>
          </a:r>
          <a:r>
            <a:rPr lang="en-US" sz="1300" kern="1200" dirty="0">
              <a:latin typeface="TH SarabunPSK" pitchFamily="34" charset="-34"/>
              <a:cs typeface="TH SarabunPSK" pitchFamily="34" charset="-34"/>
            </a:rPr>
            <a:t>Technology Development and Innovation University)</a:t>
          </a:r>
        </a:p>
      </dsp:txBody>
      <dsp:txXfrm>
        <a:off x="156916" y="2850987"/>
        <a:ext cx="2048558" cy="818890"/>
      </dsp:txXfrm>
    </dsp:sp>
    <dsp:sp modelId="{9864C796-0C48-4C18-B3EA-4119F6051F9A}">
      <dsp:nvSpPr>
        <dsp:cNvPr id="0" name=""/>
        <dsp:cNvSpPr/>
      </dsp:nvSpPr>
      <dsp:spPr>
        <a:xfrm>
          <a:off x="2466256" y="3917092"/>
          <a:ext cx="5944094" cy="49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285750" lvl="1" indent="-1936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SO9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มีการบริหารจัดการองค์กรและทรัพยากรมนุษย์ที่มีประสิทธิภาพ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(3 KPIs)</a:t>
          </a:r>
          <a:endParaRPr lang="en-US" sz="16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1936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SO10 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เป็นมหาวิทยาลัยที่มีความมั่นคงทางงบประมาณและทรัพยากรอย่างยั่งยืน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4 KPIs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)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</a:t>
          </a:r>
        </a:p>
      </dsp:txBody>
      <dsp:txXfrm>
        <a:off x="2466256" y="3979133"/>
        <a:ext cx="5757970" cy="372248"/>
      </dsp:txXfrm>
    </dsp:sp>
    <dsp:sp modelId="{A0F7B9AF-2317-42B1-B7D4-368B2F76B9CE}">
      <dsp:nvSpPr>
        <dsp:cNvPr id="0" name=""/>
        <dsp:cNvSpPr/>
      </dsp:nvSpPr>
      <dsp:spPr>
        <a:xfrm>
          <a:off x="81643" y="3802638"/>
          <a:ext cx="2287316" cy="725237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SI5 </a:t>
          </a:r>
          <a:r>
            <a:rPr lang="th-TH" sz="1300" b="1" kern="1200" dirty="0">
              <a:latin typeface="TH SarabunPSK" pitchFamily="34" charset="-34"/>
              <a:cs typeface="TH SarabunPSK" pitchFamily="34" charset="-34"/>
            </a:rPr>
            <a:t>การบริหารจัดการและการเสริมสร้างความมั่นคงทางการเงินอย่างยั่งยืน (</a:t>
          </a: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Financial Stability and Sustainable Growth)</a:t>
          </a:r>
          <a:endParaRPr lang="en-US" sz="13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17046" y="3838041"/>
        <a:ext cx="2216510" cy="654431"/>
      </dsp:txXfrm>
    </dsp:sp>
    <dsp:sp modelId="{D94F13BB-A794-46C8-AEA7-644C92901CC0}">
      <dsp:nvSpPr>
        <dsp:cNvPr id="0" name=""/>
        <dsp:cNvSpPr/>
      </dsp:nvSpPr>
      <dsp:spPr>
        <a:xfrm>
          <a:off x="2514129" y="4782886"/>
          <a:ext cx="5472224" cy="49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1" indent="920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SO11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เป็นศูนย์กลางองค์ความรู้และนวัตกรรมด้านสังคมสุขภาวะ (4 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KPIs) </a:t>
          </a:r>
          <a:r>
            <a:rPr lang="en-US" sz="1600" b="1" kern="1200" dirty="0"/>
            <a:t> </a:t>
          </a:r>
        </a:p>
      </dsp:txBody>
      <dsp:txXfrm>
        <a:off x="2514129" y="4844927"/>
        <a:ext cx="5286100" cy="372248"/>
      </dsp:txXfrm>
    </dsp:sp>
    <dsp:sp modelId="{366EF349-2670-4F2D-9A95-F952F94DDDE6}">
      <dsp:nvSpPr>
        <dsp:cNvPr id="0" name=""/>
        <dsp:cNvSpPr/>
      </dsp:nvSpPr>
      <dsp:spPr>
        <a:xfrm>
          <a:off x="107882" y="4572968"/>
          <a:ext cx="2287316" cy="7252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H SarabunPSK" pitchFamily="34" charset="-34"/>
              <a:cs typeface="TH SarabunPSK" pitchFamily="34" charset="-34"/>
            </a:rPr>
            <a:t>SI 6 </a:t>
          </a:r>
          <a:r>
            <a:rPr lang="th-TH" sz="1300" b="1" kern="1200" dirty="0">
              <a:latin typeface="TH SarabunPSK" pitchFamily="34" charset="-34"/>
              <a:cs typeface="TH SarabunPSK" pitchFamily="34" charset="-34"/>
            </a:rPr>
            <a:t>การพัฒนาตามยุทธศาสตร์ / </a:t>
          </a:r>
          <a:r>
            <a:rPr lang="th-TH" sz="1300" b="1" kern="1200" dirty="0" err="1">
              <a:latin typeface="TH SarabunPSK" pitchFamily="34" charset="-34"/>
              <a:cs typeface="TH SarabunPSK" pitchFamily="34" charset="-34"/>
            </a:rPr>
            <a:t>อัต</a:t>
          </a:r>
          <a:r>
            <a:rPr lang="th-TH" sz="1300" b="1" kern="1200" dirty="0">
              <a:latin typeface="TH SarabunPSK" pitchFamily="34" charset="-34"/>
              <a:cs typeface="TH SarabunPSK" pitchFamily="34" charset="-34"/>
            </a:rPr>
            <a:t>ลักษณ์ / ภารกิจเฉพาะของส่วนงาน</a:t>
          </a:r>
          <a:endParaRPr lang="en-US" sz="13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43285" y="4608371"/>
        <a:ext cx="2216510" cy="65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5695" tIns="47847" rIns="95695" bIns="47847" numCol="1" anchor="t" anchorCtr="0" compatLnSpc="1"/>
          <a:lstStyle>
            <a:lvl1pPr eaLnBrk="1" hangingPunct="1">
              <a:defRPr sz="1300">
                <a:cs typeface="Angsana New" panose="02020603050405020304" pitchFamily="18" charset="-3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altLang="th-TH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695" tIns="47847" rIns="95695" bIns="47847" numCol="1" anchor="t" anchorCtr="0" compatLnSpc="1"/>
          <a:lstStyle>
            <a:lvl1pPr algn="r" eaLnBrk="1" hangingPunct="1">
              <a:defRPr sz="1300">
                <a:cs typeface="Angsana New" panose="02020603050405020304" pitchFamily="18" charset="-3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08331-FF5F-4E91-B6B6-79A2CB0BB3B2}" type="datetimeFigureOut">
              <a:rPr kumimoji="0" lang="th-TH" altLang="th-TH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19/11/68</a:t>
            </a:fld>
            <a:endParaRPr kumimoji="0" lang="th-TH" altLang="th-TH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wrap="square" lIns="95695" tIns="47847" rIns="95695" bIns="47847" numCol="1" anchor="b" anchorCtr="0" compatLnSpc="1"/>
          <a:lstStyle>
            <a:lvl1pPr eaLnBrk="1" hangingPunct="1">
              <a:defRPr sz="1300">
                <a:cs typeface="Angsana New" panose="02020603050405020304" pitchFamily="18" charset="-3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altLang="th-TH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5695" tIns="47847" rIns="95695" bIns="47847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th-TH" altLang="th-TH" sz="1300" dirty="0">
                <a:ea typeface="Angsana New" panose="02020603050405020304" pitchFamily="18" charset="-34"/>
                <a:cs typeface="Angsana New" panose="02020603050405020304" pitchFamily="18" charset="-34"/>
              </a:rPr>
              <a:t>‹#›</a:t>
            </a:fld>
            <a:endParaRPr lang="th-TH" altLang="th-TH" sz="13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567" tIns="45783" rIns="91567" bIns="45783" numCol="1" anchor="t" anchorCtr="0" compatLnSpc="1"/>
          <a:lstStyle>
            <a:lvl1pPr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567" tIns="45783" rIns="91567" bIns="45783" numCol="1" anchor="t" anchorCtr="0" compatLnSpc="1"/>
          <a:lstStyle>
            <a:lvl1pPr algn="r"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81AB70-37B9-452B-A8B7-23D3DFB22C47}" type="datetimeFigureOut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19/11/68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567" tIns="45783" rIns="91567" bIns="45783" numCol="1" anchor="b" anchorCtr="0" compatLnSpc="1"/>
          <a:lstStyle>
            <a:lvl1pPr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567" tIns="45783" rIns="91567" bIns="45783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‹#›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en-US" alt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th-TH" altLang="th-TH" dirty="0"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1</a:t>
            </a:fld>
            <a:endParaRPr lang="th-TH" altLang="th-TH" dirty="0"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35844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23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39940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26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13316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21508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16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23556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17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25604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18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27652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19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29700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20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31748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21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567" tIns="45783" rIns="91567" bIns="45783" anchor="t" anchorCtr="0"/>
          <a:lstStyle/>
          <a:p>
            <a:pPr lvl="0"/>
            <a:endParaRPr lang="th-TH" altLang="th-TH" dirty="0"/>
          </a:p>
        </p:txBody>
      </p:sp>
      <p:sp>
        <p:nvSpPr>
          <p:cNvPr id="33796" name="ตัวแทนหมายเลขสไลด์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567" tIns="45783" rIns="91567" bIns="45783" anchor="b" anchorCtr="0"/>
          <a:lstStyle/>
          <a:p>
            <a:pPr lvl="0" algn="r" eaLnBrk="1" hangingPunct="1"/>
            <a:fld id="{9A0DB2DC-4C9A-4742-B13C-FB6460FD3503}" type="slidenum">
              <a:rPr lang="th-TH" altLang="th-TH" sz="1200" dirty="0">
                <a:ea typeface="Angsana New" panose="02020603050405020304" pitchFamily="18" charset="-34"/>
                <a:cs typeface="Angsana New" panose="02020603050405020304" pitchFamily="18" charset="-34"/>
              </a:rPr>
              <a:t>22</a:t>
            </a:fld>
            <a:endParaRPr lang="th-TH" altLang="th-TH" sz="1200" dirty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 descr="E:\mju_stationary\ppt\ref pic\mju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63" y="5643563"/>
            <a:ext cx="1316038" cy="1214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76" name="กลุ่ม 11"/>
          <p:cNvGrpSpPr/>
          <p:nvPr userDrawn="1"/>
        </p:nvGrpSpPr>
        <p:grpSpPr>
          <a:xfrm>
            <a:off x="5735638" y="5929313"/>
            <a:ext cx="3629025" cy="569912"/>
            <a:chOff x="5294781" y="5929313"/>
            <a:chExt cx="3349157" cy="569448"/>
          </a:xfrm>
        </p:grpSpPr>
        <p:pic>
          <p:nvPicPr>
            <p:cNvPr id="8" name="Picture 8" descr="E:\mju_stationary\ppt\ref pic\text04.png"/>
            <p:cNvPicPr>
              <a:picLocks noChangeAspect="1" noChangeArrowheads="1"/>
            </p:cNvPicPr>
            <p:nvPr/>
          </p:nvPicPr>
          <p:blipFill>
            <a:blip r:embed="rId4">
              <a:biLevel thresh="50000"/>
              <a:grayscl/>
              <a:lum bright="-82000"/>
            </a:blip>
            <a:srcRect/>
            <a:stretch>
              <a:fillRect/>
            </a:stretch>
          </p:blipFill>
          <p:spPr bwMode="auto">
            <a:xfrm>
              <a:off x="5300641" y="5929313"/>
              <a:ext cx="3343297" cy="3584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3" descr="E:\mju_stationary\ppt\ref pic\text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4781" y="6349657"/>
              <a:ext cx="3322786" cy="1491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2135991" y="2714621"/>
            <a:ext cx="7228306" cy="727071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3498070" y="3513129"/>
            <a:ext cx="5866226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aphic 1"/>
          <p:cNvGrpSpPr/>
          <p:nvPr/>
        </p:nvGrpSpPr>
        <p:grpSpPr>
          <a:xfrm>
            <a:off x="-117475" y="-141287"/>
            <a:ext cx="1308100" cy="1689100"/>
            <a:chOff x="172658" y="776283"/>
            <a:chExt cx="5037933" cy="5288938"/>
          </a:xfrm>
        </p:grpSpPr>
        <p:sp>
          <p:nvSpPr>
            <p:cNvPr id="3" name="Freeform: Shape 6"/>
            <p:cNvSpPr/>
            <p:nvPr/>
          </p:nvSpPr>
          <p:spPr>
            <a:xfrm>
              <a:off x="1199809" y="1755533"/>
              <a:ext cx="2910262" cy="2902949"/>
            </a:xfrm>
            <a:custGeom>
              <a:avLst/>
              <a:gdLst>
                <a:gd name="connsiteX0" fmla="*/ 2838184 w 2906842"/>
                <a:gd name="connsiteY0" fmla="*/ 82925 h 2906842"/>
                <a:gd name="connsiteX1" fmla="*/ 2838184 w 2906842"/>
                <a:gd name="connsiteY1" fmla="*/ 421760 h 2906842"/>
                <a:gd name="connsiteX2" fmla="*/ 421760 w 2906842"/>
                <a:gd name="connsiteY2" fmla="*/ 2839968 h 2906842"/>
                <a:gd name="connsiteX3" fmla="*/ 82925 w 2906842"/>
                <a:gd name="connsiteY3" fmla="*/ 2839968 h 2906842"/>
                <a:gd name="connsiteX4" fmla="*/ 82925 w 2906842"/>
                <a:gd name="connsiteY4" fmla="*/ 2839968 h 2906842"/>
                <a:gd name="connsiteX5" fmla="*/ 82925 w 2906842"/>
                <a:gd name="connsiteY5" fmla="*/ 2501133 h 2906842"/>
                <a:gd name="connsiteX6" fmla="*/ 2499350 w 2906842"/>
                <a:gd name="connsiteY6" fmla="*/ 82925 h 2906842"/>
                <a:gd name="connsiteX7" fmla="*/ 2838184 w 2906842"/>
                <a:gd name="connsiteY7" fmla="*/ 82925 h 2906842"/>
                <a:gd name="connsiteX8" fmla="*/ 2838184 w 2906842"/>
                <a:gd name="connsiteY8" fmla="*/ 82925 h 29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842" h="2906842">
                  <a:moveTo>
                    <a:pt x="2838184" y="82925"/>
                  </a:moveTo>
                  <a:cubicBezTo>
                    <a:pt x="2930918" y="177442"/>
                    <a:pt x="2930918" y="329026"/>
                    <a:pt x="2838184" y="421760"/>
                  </a:cubicBezTo>
                  <a:lnTo>
                    <a:pt x="421760" y="2839968"/>
                  </a:lnTo>
                  <a:cubicBezTo>
                    <a:pt x="329026" y="2932701"/>
                    <a:pt x="175659" y="2932701"/>
                    <a:pt x="82925" y="2839968"/>
                  </a:cubicBezTo>
                  <a:lnTo>
                    <a:pt x="82925" y="2839968"/>
                  </a:lnTo>
                  <a:cubicBezTo>
                    <a:pt x="-9808" y="2747234"/>
                    <a:pt x="-9808" y="2593867"/>
                    <a:pt x="82925" y="2501133"/>
                  </a:cubicBezTo>
                  <a:lnTo>
                    <a:pt x="2499350" y="82925"/>
                  </a:lnTo>
                  <a:cubicBezTo>
                    <a:pt x="2593867" y="-9808"/>
                    <a:pt x="2745451" y="-9808"/>
                    <a:pt x="2838184" y="82925"/>
                  </a:cubicBezTo>
                  <a:lnTo>
                    <a:pt x="2838184" y="82925"/>
                  </a:lnTo>
                  <a:close/>
                </a:path>
              </a:pathLst>
            </a:custGeom>
            <a:solidFill>
              <a:srgbClr val="005069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1358773" y="776283"/>
              <a:ext cx="2910262" cy="2907922"/>
            </a:xfrm>
            <a:custGeom>
              <a:avLst/>
              <a:gdLst>
                <a:gd name="connsiteX0" fmla="*/ 2839968 w 2906842"/>
                <a:gd name="connsiteY0" fmla="*/ 82925 h 2906842"/>
                <a:gd name="connsiteX1" fmla="*/ 2839968 w 2906842"/>
                <a:gd name="connsiteY1" fmla="*/ 421760 h 2906842"/>
                <a:gd name="connsiteX2" fmla="*/ 421760 w 2906842"/>
                <a:gd name="connsiteY2" fmla="*/ 2839968 h 2906842"/>
                <a:gd name="connsiteX3" fmla="*/ 82925 w 2906842"/>
                <a:gd name="connsiteY3" fmla="*/ 2839968 h 2906842"/>
                <a:gd name="connsiteX4" fmla="*/ 82925 w 2906842"/>
                <a:gd name="connsiteY4" fmla="*/ 2839968 h 2906842"/>
                <a:gd name="connsiteX5" fmla="*/ 82925 w 2906842"/>
                <a:gd name="connsiteY5" fmla="*/ 2501133 h 2906842"/>
                <a:gd name="connsiteX6" fmla="*/ 2501133 w 2906842"/>
                <a:gd name="connsiteY6" fmla="*/ 82925 h 2906842"/>
                <a:gd name="connsiteX7" fmla="*/ 2839968 w 2906842"/>
                <a:gd name="connsiteY7" fmla="*/ 82925 h 2906842"/>
                <a:gd name="connsiteX8" fmla="*/ 2839968 w 2906842"/>
                <a:gd name="connsiteY8" fmla="*/ 82925 h 29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842" h="2906842">
                  <a:moveTo>
                    <a:pt x="2839968" y="82925"/>
                  </a:moveTo>
                  <a:cubicBezTo>
                    <a:pt x="2932701" y="175659"/>
                    <a:pt x="2932701" y="329026"/>
                    <a:pt x="2839968" y="421760"/>
                  </a:cubicBezTo>
                  <a:lnTo>
                    <a:pt x="421760" y="2839968"/>
                  </a:lnTo>
                  <a:cubicBezTo>
                    <a:pt x="329026" y="2932701"/>
                    <a:pt x="175659" y="2932701"/>
                    <a:pt x="82925" y="2839968"/>
                  </a:cubicBezTo>
                  <a:lnTo>
                    <a:pt x="82925" y="2839968"/>
                  </a:lnTo>
                  <a:cubicBezTo>
                    <a:pt x="-9808" y="2747234"/>
                    <a:pt x="-9808" y="2593867"/>
                    <a:pt x="82925" y="2501133"/>
                  </a:cubicBezTo>
                  <a:lnTo>
                    <a:pt x="2501133" y="82925"/>
                  </a:lnTo>
                  <a:cubicBezTo>
                    <a:pt x="2593867" y="-9808"/>
                    <a:pt x="2747234" y="-9808"/>
                    <a:pt x="2839968" y="82925"/>
                  </a:cubicBezTo>
                  <a:lnTo>
                    <a:pt x="2839968" y="82925"/>
                  </a:lnTo>
                  <a:close/>
                </a:path>
              </a:pathLst>
            </a:custGeom>
            <a:solidFill>
              <a:srgbClr val="16BFF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741262" y="1755533"/>
              <a:ext cx="2904146" cy="2902949"/>
            </a:xfrm>
            <a:custGeom>
              <a:avLst/>
              <a:gdLst>
                <a:gd name="connsiteX0" fmla="*/ 2839968 w 2906842"/>
                <a:gd name="connsiteY0" fmla="*/ 82925 h 2906842"/>
                <a:gd name="connsiteX1" fmla="*/ 2839968 w 2906842"/>
                <a:gd name="connsiteY1" fmla="*/ 421760 h 2906842"/>
                <a:gd name="connsiteX2" fmla="*/ 421760 w 2906842"/>
                <a:gd name="connsiteY2" fmla="*/ 2839968 h 2906842"/>
                <a:gd name="connsiteX3" fmla="*/ 82925 w 2906842"/>
                <a:gd name="connsiteY3" fmla="*/ 2839968 h 2906842"/>
                <a:gd name="connsiteX4" fmla="*/ 82925 w 2906842"/>
                <a:gd name="connsiteY4" fmla="*/ 2839968 h 2906842"/>
                <a:gd name="connsiteX5" fmla="*/ 82925 w 2906842"/>
                <a:gd name="connsiteY5" fmla="*/ 2501133 h 2906842"/>
                <a:gd name="connsiteX6" fmla="*/ 2501133 w 2906842"/>
                <a:gd name="connsiteY6" fmla="*/ 82925 h 2906842"/>
                <a:gd name="connsiteX7" fmla="*/ 2839968 w 2906842"/>
                <a:gd name="connsiteY7" fmla="*/ 82925 h 2906842"/>
                <a:gd name="connsiteX8" fmla="*/ 2839968 w 2906842"/>
                <a:gd name="connsiteY8" fmla="*/ 82925 h 29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842" h="2906842">
                  <a:moveTo>
                    <a:pt x="2839968" y="82925"/>
                  </a:moveTo>
                  <a:cubicBezTo>
                    <a:pt x="2932701" y="177442"/>
                    <a:pt x="2932701" y="329026"/>
                    <a:pt x="2839968" y="421760"/>
                  </a:cubicBezTo>
                  <a:lnTo>
                    <a:pt x="421760" y="2839968"/>
                  </a:lnTo>
                  <a:cubicBezTo>
                    <a:pt x="329026" y="2932701"/>
                    <a:pt x="175659" y="2932701"/>
                    <a:pt x="82925" y="2839968"/>
                  </a:cubicBezTo>
                  <a:lnTo>
                    <a:pt x="82925" y="2839968"/>
                  </a:lnTo>
                  <a:cubicBezTo>
                    <a:pt x="-9808" y="2747234"/>
                    <a:pt x="-9808" y="2593867"/>
                    <a:pt x="82925" y="2501133"/>
                  </a:cubicBezTo>
                  <a:lnTo>
                    <a:pt x="2501133" y="82925"/>
                  </a:lnTo>
                  <a:cubicBezTo>
                    <a:pt x="2593867" y="-9808"/>
                    <a:pt x="2745451" y="-9808"/>
                    <a:pt x="2839968" y="82925"/>
                  </a:cubicBezTo>
                  <a:lnTo>
                    <a:pt x="2839968" y="82925"/>
                  </a:lnTo>
                  <a:close/>
                </a:path>
              </a:pathLst>
            </a:custGeom>
            <a:solidFill>
              <a:srgbClr val="005069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1358773" y="1223658"/>
              <a:ext cx="2017619" cy="2033057"/>
            </a:xfrm>
            <a:custGeom>
              <a:avLst/>
              <a:gdLst>
                <a:gd name="connsiteX0" fmla="*/ 1971482 w 2015173"/>
                <a:gd name="connsiteY0" fmla="*/ 61525 h 2033006"/>
                <a:gd name="connsiteX1" fmla="*/ 1971482 w 2015173"/>
                <a:gd name="connsiteY1" fmla="*/ 296926 h 2033006"/>
                <a:gd name="connsiteX2" fmla="*/ 296926 w 2015173"/>
                <a:gd name="connsiteY2" fmla="*/ 1971482 h 2033006"/>
                <a:gd name="connsiteX3" fmla="*/ 61525 w 2015173"/>
                <a:gd name="connsiteY3" fmla="*/ 1971482 h 2033006"/>
                <a:gd name="connsiteX4" fmla="*/ 61525 w 2015173"/>
                <a:gd name="connsiteY4" fmla="*/ 1971482 h 2033006"/>
                <a:gd name="connsiteX5" fmla="*/ 61525 w 2015173"/>
                <a:gd name="connsiteY5" fmla="*/ 1736081 h 2033006"/>
                <a:gd name="connsiteX6" fmla="*/ 1736081 w 2015173"/>
                <a:gd name="connsiteY6" fmla="*/ 61525 h 2033006"/>
                <a:gd name="connsiteX7" fmla="*/ 1971482 w 2015173"/>
                <a:gd name="connsiteY7" fmla="*/ 61525 h 2033006"/>
                <a:gd name="connsiteX8" fmla="*/ 1971482 w 2015173"/>
                <a:gd name="connsiteY8" fmla="*/ 61525 h 203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173" h="2033006">
                  <a:moveTo>
                    <a:pt x="1971482" y="61525"/>
                  </a:moveTo>
                  <a:cubicBezTo>
                    <a:pt x="2035682" y="125725"/>
                    <a:pt x="2035682" y="230942"/>
                    <a:pt x="1971482" y="296926"/>
                  </a:cubicBezTo>
                  <a:lnTo>
                    <a:pt x="296926" y="1971482"/>
                  </a:lnTo>
                  <a:cubicBezTo>
                    <a:pt x="232726" y="2035682"/>
                    <a:pt x="127509" y="2035682"/>
                    <a:pt x="61525" y="1971482"/>
                  </a:cubicBezTo>
                  <a:lnTo>
                    <a:pt x="61525" y="1971482"/>
                  </a:lnTo>
                  <a:cubicBezTo>
                    <a:pt x="-2675" y="1907281"/>
                    <a:pt x="-2675" y="1802064"/>
                    <a:pt x="61525" y="1736081"/>
                  </a:cubicBezTo>
                  <a:lnTo>
                    <a:pt x="1736081" y="61525"/>
                  </a:lnTo>
                  <a:cubicBezTo>
                    <a:pt x="1802064" y="-2675"/>
                    <a:pt x="1907281" y="-2675"/>
                    <a:pt x="1971482" y="61525"/>
                  </a:cubicBezTo>
                  <a:lnTo>
                    <a:pt x="1971482" y="61525"/>
                  </a:lnTo>
                  <a:close/>
                </a:path>
              </a:pathLst>
            </a:custGeom>
            <a:solidFill>
              <a:srgbClr val="16BFF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2526549" y="4305557"/>
              <a:ext cx="1552955" cy="1550891"/>
            </a:xfrm>
            <a:custGeom>
              <a:avLst/>
              <a:gdLst>
                <a:gd name="connsiteX0" fmla="*/ 1514947 w 1551505"/>
                <a:gd name="connsiteY0" fmla="*/ 50825 h 1551505"/>
                <a:gd name="connsiteX1" fmla="*/ 1514947 w 1551505"/>
                <a:gd name="connsiteY1" fmla="*/ 230942 h 1551505"/>
                <a:gd name="connsiteX2" fmla="*/ 230942 w 1551505"/>
                <a:gd name="connsiteY2" fmla="*/ 1514947 h 1551505"/>
                <a:gd name="connsiteX3" fmla="*/ 50825 w 1551505"/>
                <a:gd name="connsiteY3" fmla="*/ 1514947 h 1551505"/>
                <a:gd name="connsiteX4" fmla="*/ 50825 w 1551505"/>
                <a:gd name="connsiteY4" fmla="*/ 1514947 h 1551505"/>
                <a:gd name="connsiteX5" fmla="*/ 50825 w 1551505"/>
                <a:gd name="connsiteY5" fmla="*/ 1334829 h 1551505"/>
                <a:gd name="connsiteX6" fmla="*/ 1334829 w 1551505"/>
                <a:gd name="connsiteY6" fmla="*/ 50825 h 1551505"/>
                <a:gd name="connsiteX7" fmla="*/ 1514947 w 1551505"/>
                <a:gd name="connsiteY7" fmla="*/ 50825 h 1551505"/>
                <a:gd name="connsiteX8" fmla="*/ 1514947 w 1551505"/>
                <a:gd name="connsiteY8" fmla="*/ 50825 h 155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505" h="1551505">
                  <a:moveTo>
                    <a:pt x="1514947" y="50825"/>
                  </a:moveTo>
                  <a:cubicBezTo>
                    <a:pt x="1564880" y="100758"/>
                    <a:pt x="1564880" y="181009"/>
                    <a:pt x="1514947" y="230942"/>
                  </a:cubicBezTo>
                  <a:lnTo>
                    <a:pt x="230942" y="1514947"/>
                  </a:lnTo>
                  <a:cubicBezTo>
                    <a:pt x="181009" y="1564880"/>
                    <a:pt x="100758" y="1564880"/>
                    <a:pt x="50825" y="1514947"/>
                  </a:cubicBezTo>
                  <a:lnTo>
                    <a:pt x="50825" y="1514947"/>
                  </a:lnTo>
                  <a:cubicBezTo>
                    <a:pt x="892" y="1465013"/>
                    <a:pt x="892" y="1384763"/>
                    <a:pt x="50825" y="1334829"/>
                  </a:cubicBezTo>
                  <a:lnTo>
                    <a:pt x="1334829" y="50825"/>
                  </a:lnTo>
                  <a:cubicBezTo>
                    <a:pt x="1384763" y="892"/>
                    <a:pt x="1465013" y="892"/>
                    <a:pt x="1514947" y="50825"/>
                  </a:cubicBezTo>
                  <a:lnTo>
                    <a:pt x="1514947" y="50825"/>
                  </a:lnTo>
                  <a:close/>
                </a:path>
              </a:pathLst>
            </a:custGeom>
            <a:solidFill>
              <a:srgbClr val="E5F266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1"/>
            <p:cNvSpPr/>
            <p:nvPr/>
          </p:nvSpPr>
          <p:spPr>
            <a:xfrm>
              <a:off x="1481053" y="3092681"/>
              <a:ext cx="2586222" cy="2584818"/>
            </a:xfrm>
            <a:custGeom>
              <a:avLst/>
              <a:gdLst>
                <a:gd name="connsiteX0" fmla="*/ 2526546 w 2585841"/>
                <a:gd name="connsiteY0" fmla="*/ 76462 h 2585841"/>
                <a:gd name="connsiteX1" fmla="*/ 2526546 w 2585841"/>
                <a:gd name="connsiteY1" fmla="*/ 377847 h 2585841"/>
                <a:gd name="connsiteX2" fmla="*/ 377622 w 2585841"/>
                <a:gd name="connsiteY2" fmla="*/ 2524987 h 2585841"/>
                <a:gd name="connsiteX3" fmla="*/ 76238 w 2585841"/>
                <a:gd name="connsiteY3" fmla="*/ 2524987 h 2585841"/>
                <a:gd name="connsiteX4" fmla="*/ 76238 w 2585841"/>
                <a:gd name="connsiteY4" fmla="*/ 2524987 h 2585841"/>
                <a:gd name="connsiteX5" fmla="*/ 76238 w 2585841"/>
                <a:gd name="connsiteY5" fmla="*/ 2223603 h 2585841"/>
                <a:gd name="connsiteX6" fmla="*/ 2225162 w 2585841"/>
                <a:gd name="connsiteY6" fmla="*/ 74679 h 2585841"/>
                <a:gd name="connsiteX7" fmla="*/ 2526546 w 2585841"/>
                <a:gd name="connsiteY7" fmla="*/ 76462 h 2585841"/>
                <a:gd name="connsiteX8" fmla="*/ 2526546 w 2585841"/>
                <a:gd name="connsiteY8" fmla="*/ 76462 h 258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841" h="2585841">
                  <a:moveTo>
                    <a:pt x="2526546" y="76462"/>
                  </a:moveTo>
                  <a:cubicBezTo>
                    <a:pt x="2610363" y="160279"/>
                    <a:pt x="2610363" y="294030"/>
                    <a:pt x="2526546" y="377847"/>
                  </a:cubicBezTo>
                  <a:lnTo>
                    <a:pt x="377622" y="2524987"/>
                  </a:lnTo>
                  <a:cubicBezTo>
                    <a:pt x="293805" y="2608804"/>
                    <a:pt x="160055" y="2608804"/>
                    <a:pt x="76238" y="2524987"/>
                  </a:cubicBezTo>
                  <a:lnTo>
                    <a:pt x="76238" y="2524987"/>
                  </a:lnTo>
                  <a:cubicBezTo>
                    <a:pt x="-7579" y="2441170"/>
                    <a:pt x="-7579" y="2307420"/>
                    <a:pt x="76238" y="2223603"/>
                  </a:cubicBezTo>
                  <a:lnTo>
                    <a:pt x="2225162" y="74679"/>
                  </a:lnTo>
                  <a:cubicBezTo>
                    <a:pt x="2308978" y="-7354"/>
                    <a:pt x="2442729" y="-7354"/>
                    <a:pt x="2526546" y="76462"/>
                  </a:cubicBezTo>
                  <a:lnTo>
                    <a:pt x="2526546" y="76462"/>
                  </a:lnTo>
                  <a:close/>
                </a:path>
              </a:pathLst>
            </a:custGeom>
            <a:solidFill>
              <a:srgbClr val="00BB8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2"/>
            <p:cNvSpPr/>
            <p:nvPr/>
          </p:nvSpPr>
          <p:spPr>
            <a:xfrm>
              <a:off x="1444369" y="2839168"/>
              <a:ext cx="3228190" cy="3226053"/>
            </a:xfrm>
            <a:custGeom>
              <a:avLst/>
              <a:gdLst>
                <a:gd name="connsiteX0" fmla="*/ 3152944 w 3227843"/>
                <a:gd name="connsiteY0" fmla="*/ 92288 h 3227843"/>
                <a:gd name="connsiteX1" fmla="*/ 3152944 w 3227843"/>
                <a:gd name="connsiteY1" fmla="*/ 468573 h 3227843"/>
                <a:gd name="connsiteX2" fmla="*/ 467235 w 3227843"/>
                <a:gd name="connsiteY2" fmla="*/ 3152498 h 3227843"/>
                <a:gd name="connsiteX3" fmla="*/ 90950 w 3227843"/>
                <a:gd name="connsiteY3" fmla="*/ 3152498 h 3227843"/>
                <a:gd name="connsiteX4" fmla="*/ 90950 w 3227843"/>
                <a:gd name="connsiteY4" fmla="*/ 3152498 h 3227843"/>
                <a:gd name="connsiteX5" fmla="*/ 90950 w 3227843"/>
                <a:gd name="connsiteY5" fmla="*/ 2776213 h 3227843"/>
                <a:gd name="connsiteX6" fmla="*/ 2776659 w 3227843"/>
                <a:gd name="connsiteY6" fmla="*/ 92288 h 3227843"/>
                <a:gd name="connsiteX7" fmla="*/ 3152944 w 3227843"/>
                <a:gd name="connsiteY7" fmla="*/ 92288 h 3227843"/>
                <a:gd name="connsiteX8" fmla="*/ 3152944 w 3227843"/>
                <a:gd name="connsiteY8" fmla="*/ 92288 h 32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843" h="3227843">
                  <a:moveTo>
                    <a:pt x="3152944" y="92288"/>
                  </a:moveTo>
                  <a:cubicBezTo>
                    <a:pt x="3256377" y="195722"/>
                    <a:pt x="3256377" y="365139"/>
                    <a:pt x="3152944" y="468573"/>
                  </a:cubicBezTo>
                  <a:lnTo>
                    <a:pt x="467235" y="3152498"/>
                  </a:lnTo>
                  <a:cubicBezTo>
                    <a:pt x="363801" y="3255932"/>
                    <a:pt x="194384" y="3255932"/>
                    <a:pt x="90950" y="3152498"/>
                  </a:cubicBezTo>
                  <a:lnTo>
                    <a:pt x="90950" y="3152498"/>
                  </a:lnTo>
                  <a:cubicBezTo>
                    <a:pt x="-12483" y="3049064"/>
                    <a:pt x="-12483" y="2879647"/>
                    <a:pt x="90950" y="2776213"/>
                  </a:cubicBezTo>
                  <a:lnTo>
                    <a:pt x="2776659" y="92288"/>
                  </a:lnTo>
                  <a:cubicBezTo>
                    <a:pt x="2880093" y="-12929"/>
                    <a:pt x="3047727" y="-12929"/>
                    <a:pt x="3152944" y="92288"/>
                  </a:cubicBezTo>
                  <a:lnTo>
                    <a:pt x="3152944" y="92288"/>
                  </a:lnTo>
                  <a:close/>
                </a:path>
              </a:pathLst>
            </a:custGeom>
            <a:solidFill>
              <a:srgbClr val="80DA6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3"/>
            <p:cNvSpPr/>
            <p:nvPr/>
          </p:nvSpPr>
          <p:spPr>
            <a:xfrm>
              <a:off x="576182" y="2938584"/>
              <a:ext cx="3124254" cy="3116695"/>
            </a:xfrm>
            <a:custGeom>
              <a:avLst/>
              <a:gdLst>
                <a:gd name="connsiteX0" fmla="*/ 3110589 w 3120843"/>
                <a:gd name="connsiteY0" fmla="*/ 25645 h 3120843"/>
                <a:gd name="connsiteX1" fmla="*/ 3110589 w 3120843"/>
                <a:gd name="connsiteY1" fmla="*/ 82712 h 3120843"/>
                <a:gd name="connsiteX2" fmla="*/ 82479 w 3120843"/>
                <a:gd name="connsiteY2" fmla="*/ 3109039 h 3120843"/>
                <a:gd name="connsiteX3" fmla="*/ 25413 w 3120843"/>
                <a:gd name="connsiteY3" fmla="*/ 3109039 h 3120843"/>
                <a:gd name="connsiteX4" fmla="*/ 25413 w 3120843"/>
                <a:gd name="connsiteY4" fmla="*/ 3109039 h 3120843"/>
                <a:gd name="connsiteX5" fmla="*/ 25413 w 3120843"/>
                <a:gd name="connsiteY5" fmla="*/ 3051972 h 3120843"/>
                <a:gd name="connsiteX6" fmla="*/ 3053523 w 3120843"/>
                <a:gd name="connsiteY6" fmla="*/ 23862 h 3120843"/>
                <a:gd name="connsiteX7" fmla="*/ 3110589 w 3120843"/>
                <a:gd name="connsiteY7" fmla="*/ 25645 h 3120843"/>
                <a:gd name="connsiteX8" fmla="*/ 3110589 w 3120843"/>
                <a:gd name="connsiteY8" fmla="*/ 25645 h 31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0843" h="3120843">
                  <a:moveTo>
                    <a:pt x="3110589" y="25645"/>
                  </a:moveTo>
                  <a:cubicBezTo>
                    <a:pt x="3126639" y="41695"/>
                    <a:pt x="3126639" y="66662"/>
                    <a:pt x="3110589" y="82712"/>
                  </a:cubicBezTo>
                  <a:lnTo>
                    <a:pt x="82479" y="3109039"/>
                  </a:lnTo>
                  <a:cubicBezTo>
                    <a:pt x="66429" y="3125089"/>
                    <a:pt x="41463" y="3125089"/>
                    <a:pt x="25413" y="3109039"/>
                  </a:cubicBezTo>
                  <a:lnTo>
                    <a:pt x="25413" y="3109039"/>
                  </a:lnTo>
                  <a:cubicBezTo>
                    <a:pt x="9363" y="3092989"/>
                    <a:pt x="9363" y="3068022"/>
                    <a:pt x="25413" y="3051972"/>
                  </a:cubicBezTo>
                  <a:lnTo>
                    <a:pt x="3053523" y="23862"/>
                  </a:lnTo>
                  <a:cubicBezTo>
                    <a:pt x="3069573" y="9595"/>
                    <a:pt x="3094539" y="9595"/>
                    <a:pt x="3110589" y="25645"/>
                  </a:cubicBezTo>
                  <a:lnTo>
                    <a:pt x="3110589" y="25645"/>
                  </a:lnTo>
                  <a:close/>
                </a:path>
              </a:pathLst>
            </a:custGeom>
            <a:solidFill>
              <a:srgbClr val="80DA6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Freeform: Shape 14"/>
            <p:cNvSpPr/>
            <p:nvPr/>
          </p:nvSpPr>
          <p:spPr>
            <a:xfrm>
              <a:off x="943022" y="1506993"/>
              <a:ext cx="3888502" cy="3887168"/>
            </a:xfrm>
            <a:custGeom>
              <a:avLst/>
              <a:gdLst>
                <a:gd name="connsiteX0" fmla="*/ 3877455 w 3887679"/>
                <a:gd name="connsiteY0" fmla="*/ 23659 h 3887679"/>
                <a:gd name="connsiteX1" fmla="*/ 3886371 w 3887679"/>
                <a:gd name="connsiteY1" fmla="*/ 50409 h 3887679"/>
                <a:gd name="connsiteX2" fmla="*/ 50409 w 3887679"/>
                <a:gd name="connsiteY2" fmla="*/ 3884588 h 3887679"/>
                <a:gd name="connsiteX3" fmla="*/ 23659 w 3887679"/>
                <a:gd name="connsiteY3" fmla="*/ 3875671 h 3887679"/>
                <a:gd name="connsiteX4" fmla="*/ 23659 w 3887679"/>
                <a:gd name="connsiteY4" fmla="*/ 3875671 h 3887679"/>
                <a:gd name="connsiteX5" fmla="*/ 14742 w 3887679"/>
                <a:gd name="connsiteY5" fmla="*/ 3848921 h 3887679"/>
                <a:gd name="connsiteX6" fmla="*/ 3848921 w 3887679"/>
                <a:gd name="connsiteY6" fmla="*/ 14742 h 3887679"/>
                <a:gd name="connsiteX7" fmla="*/ 3877455 w 3887679"/>
                <a:gd name="connsiteY7" fmla="*/ 23659 h 3887679"/>
                <a:gd name="connsiteX8" fmla="*/ 3877455 w 3887679"/>
                <a:gd name="connsiteY8" fmla="*/ 23659 h 38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7679" h="3887679">
                  <a:moveTo>
                    <a:pt x="3877455" y="23659"/>
                  </a:moveTo>
                  <a:cubicBezTo>
                    <a:pt x="3886371" y="32575"/>
                    <a:pt x="3889938" y="45059"/>
                    <a:pt x="3886371" y="50409"/>
                  </a:cubicBezTo>
                  <a:lnTo>
                    <a:pt x="50409" y="3884588"/>
                  </a:lnTo>
                  <a:cubicBezTo>
                    <a:pt x="45059" y="3889938"/>
                    <a:pt x="34359" y="3886371"/>
                    <a:pt x="23659" y="3875671"/>
                  </a:cubicBezTo>
                  <a:lnTo>
                    <a:pt x="23659" y="3875671"/>
                  </a:lnTo>
                  <a:cubicBezTo>
                    <a:pt x="14742" y="3866755"/>
                    <a:pt x="11175" y="3854271"/>
                    <a:pt x="14742" y="3848921"/>
                  </a:cubicBezTo>
                  <a:lnTo>
                    <a:pt x="3848921" y="14742"/>
                  </a:lnTo>
                  <a:cubicBezTo>
                    <a:pt x="3856054" y="11175"/>
                    <a:pt x="3866754" y="14742"/>
                    <a:pt x="3877455" y="23659"/>
                  </a:cubicBezTo>
                  <a:lnTo>
                    <a:pt x="3877455" y="23659"/>
                  </a:lnTo>
                  <a:close/>
                </a:path>
              </a:pathLst>
            </a:custGeom>
            <a:solidFill>
              <a:srgbClr val="00BB8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Freeform: Shape 15"/>
            <p:cNvSpPr/>
            <p:nvPr/>
          </p:nvSpPr>
          <p:spPr>
            <a:xfrm>
              <a:off x="178770" y="1183889"/>
              <a:ext cx="3295446" cy="3300617"/>
            </a:xfrm>
            <a:custGeom>
              <a:avLst/>
              <a:gdLst>
                <a:gd name="connsiteX0" fmla="*/ 3299178 w 3299177"/>
                <a:gd name="connsiteY0" fmla="*/ 16050 h 3299177"/>
                <a:gd name="connsiteX1" fmla="*/ 3299178 w 3299177"/>
                <a:gd name="connsiteY1" fmla="*/ 30317 h 3299177"/>
                <a:gd name="connsiteX2" fmla="*/ 30317 w 3299177"/>
                <a:gd name="connsiteY2" fmla="*/ 3299178 h 3299177"/>
                <a:gd name="connsiteX3" fmla="*/ 16050 w 3299177"/>
                <a:gd name="connsiteY3" fmla="*/ 3299178 h 3299177"/>
                <a:gd name="connsiteX4" fmla="*/ 16050 w 3299177"/>
                <a:gd name="connsiteY4" fmla="*/ 3299178 h 3299177"/>
                <a:gd name="connsiteX5" fmla="*/ 16050 w 3299177"/>
                <a:gd name="connsiteY5" fmla="*/ 3284911 h 3299177"/>
                <a:gd name="connsiteX6" fmla="*/ 3283127 w 3299177"/>
                <a:gd name="connsiteY6" fmla="*/ 16050 h 3299177"/>
                <a:gd name="connsiteX7" fmla="*/ 3299178 w 3299177"/>
                <a:gd name="connsiteY7" fmla="*/ 16050 h 3299177"/>
                <a:gd name="connsiteX8" fmla="*/ 3299178 w 3299177"/>
                <a:gd name="connsiteY8" fmla="*/ 16050 h 329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9177" h="3299177">
                  <a:moveTo>
                    <a:pt x="3299178" y="16050"/>
                  </a:moveTo>
                  <a:cubicBezTo>
                    <a:pt x="3302744" y="19617"/>
                    <a:pt x="3302744" y="26750"/>
                    <a:pt x="3299178" y="30317"/>
                  </a:cubicBezTo>
                  <a:lnTo>
                    <a:pt x="30317" y="3299178"/>
                  </a:lnTo>
                  <a:cubicBezTo>
                    <a:pt x="26750" y="3302744"/>
                    <a:pt x="19617" y="3302744"/>
                    <a:pt x="16050" y="3299178"/>
                  </a:cubicBezTo>
                  <a:lnTo>
                    <a:pt x="16050" y="3299178"/>
                  </a:lnTo>
                  <a:cubicBezTo>
                    <a:pt x="12483" y="3295611"/>
                    <a:pt x="12483" y="3288478"/>
                    <a:pt x="16050" y="3284911"/>
                  </a:cubicBezTo>
                  <a:lnTo>
                    <a:pt x="3283127" y="16050"/>
                  </a:lnTo>
                  <a:cubicBezTo>
                    <a:pt x="3288477" y="12483"/>
                    <a:pt x="3295611" y="12483"/>
                    <a:pt x="3299178" y="16050"/>
                  </a:cubicBezTo>
                  <a:lnTo>
                    <a:pt x="3299178" y="16050"/>
                  </a:lnTo>
                  <a:close/>
                </a:path>
              </a:pathLst>
            </a:custGeom>
            <a:solidFill>
              <a:srgbClr val="0E343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Freeform: Shape 16"/>
            <p:cNvSpPr/>
            <p:nvPr/>
          </p:nvSpPr>
          <p:spPr>
            <a:xfrm>
              <a:off x="832970" y="1586526"/>
              <a:ext cx="1638551" cy="1640365"/>
            </a:xfrm>
            <a:custGeom>
              <a:avLst/>
              <a:gdLst>
                <a:gd name="connsiteX0" fmla="*/ 1586796 w 1640672"/>
                <a:gd name="connsiteY0" fmla="*/ 63824 h 1640672"/>
                <a:gd name="connsiteX1" fmla="*/ 1586796 w 1640672"/>
                <a:gd name="connsiteY1" fmla="*/ 251075 h 1640672"/>
                <a:gd name="connsiteX2" fmla="*/ 251075 w 1640672"/>
                <a:gd name="connsiteY2" fmla="*/ 1586796 h 1640672"/>
                <a:gd name="connsiteX3" fmla="*/ 63824 w 1640672"/>
                <a:gd name="connsiteY3" fmla="*/ 1586796 h 1640672"/>
                <a:gd name="connsiteX4" fmla="*/ 63824 w 1640672"/>
                <a:gd name="connsiteY4" fmla="*/ 1586796 h 1640672"/>
                <a:gd name="connsiteX5" fmla="*/ 63824 w 1640672"/>
                <a:gd name="connsiteY5" fmla="*/ 1399545 h 1640672"/>
                <a:gd name="connsiteX6" fmla="*/ 1399545 w 1640672"/>
                <a:gd name="connsiteY6" fmla="*/ 63824 h 1640672"/>
                <a:gd name="connsiteX7" fmla="*/ 1586796 w 1640672"/>
                <a:gd name="connsiteY7" fmla="*/ 63824 h 1640672"/>
                <a:gd name="connsiteX8" fmla="*/ 1586796 w 1640672"/>
                <a:gd name="connsiteY8" fmla="*/ 63824 h 164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672" h="1640672">
                  <a:moveTo>
                    <a:pt x="1586796" y="63824"/>
                  </a:moveTo>
                  <a:cubicBezTo>
                    <a:pt x="1638513" y="115541"/>
                    <a:pt x="1638513" y="199358"/>
                    <a:pt x="1586796" y="251075"/>
                  </a:cubicBezTo>
                  <a:lnTo>
                    <a:pt x="251075" y="1586796"/>
                  </a:lnTo>
                  <a:cubicBezTo>
                    <a:pt x="199358" y="1638513"/>
                    <a:pt x="115541" y="1638513"/>
                    <a:pt x="63824" y="1586796"/>
                  </a:cubicBezTo>
                  <a:lnTo>
                    <a:pt x="63824" y="1586796"/>
                  </a:lnTo>
                  <a:cubicBezTo>
                    <a:pt x="12107" y="1535079"/>
                    <a:pt x="12107" y="1451262"/>
                    <a:pt x="63824" y="1399545"/>
                  </a:cubicBezTo>
                  <a:lnTo>
                    <a:pt x="1399545" y="63824"/>
                  </a:lnTo>
                  <a:cubicBezTo>
                    <a:pt x="1451262" y="12107"/>
                    <a:pt x="1535079" y="12107"/>
                    <a:pt x="1586796" y="63824"/>
                  </a:cubicBezTo>
                  <a:lnTo>
                    <a:pt x="1586796" y="63824"/>
                  </a:lnTo>
                  <a:close/>
                </a:path>
              </a:pathLst>
            </a:custGeom>
            <a:solidFill>
              <a:srgbClr val="0E343D"/>
            </a:solidFill>
            <a:ln w="17830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Freeform: Shape 17"/>
            <p:cNvSpPr/>
            <p:nvPr/>
          </p:nvSpPr>
          <p:spPr>
            <a:xfrm>
              <a:off x="1193697" y="955232"/>
              <a:ext cx="2176583" cy="2177215"/>
            </a:xfrm>
            <a:custGeom>
              <a:avLst/>
              <a:gdLst>
                <a:gd name="connsiteX0" fmla="*/ 2162369 w 2175673"/>
                <a:gd name="connsiteY0" fmla="*/ 27712 h 2175673"/>
                <a:gd name="connsiteX1" fmla="*/ 2162369 w 2175673"/>
                <a:gd name="connsiteY1" fmla="*/ 36628 h 2175673"/>
                <a:gd name="connsiteX2" fmla="*/ 36628 w 2175673"/>
                <a:gd name="connsiteY2" fmla="*/ 2162369 h 2175673"/>
                <a:gd name="connsiteX3" fmla="*/ 27712 w 2175673"/>
                <a:gd name="connsiteY3" fmla="*/ 2162369 h 2175673"/>
                <a:gd name="connsiteX4" fmla="*/ 27712 w 2175673"/>
                <a:gd name="connsiteY4" fmla="*/ 2162369 h 2175673"/>
                <a:gd name="connsiteX5" fmla="*/ 27712 w 2175673"/>
                <a:gd name="connsiteY5" fmla="*/ 2153452 h 2175673"/>
                <a:gd name="connsiteX6" fmla="*/ 2151669 w 2175673"/>
                <a:gd name="connsiteY6" fmla="*/ 27712 h 2175673"/>
                <a:gd name="connsiteX7" fmla="*/ 2162369 w 2175673"/>
                <a:gd name="connsiteY7" fmla="*/ 27712 h 2175673"/>
                <a:gd name="connsiteX8" fmla="*/ 2162369 w 2175673"/>
                <a:gd name="connsiteY8" fmla="*/ 27712 h 21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673" h="2175673">
                  <a:moveTo>
                    <a:pt x="2162369" y="27712"/>
                  </a:moveTo>
                  <a:cubicBezTo>
                    <a:pt x="2165935" y="31278"/>
                    <a:pt x="2165935" y="34845"/>
                    <a:pt x="2162369" y="36628"/>
                  </a:cubicBezTo>
                  <a:lnTo>
                    <a:pt x="36628" y="2162369"/>
                  </a:lnTo>
                  <a:cubicBezTo>
                    <a:pt x="33062" y="2165935"/>
                    <a:pt x="29495" y="2165935"/>
                    <a:pt x="27712" y="2162369"/>
                  </a:cubicBezTo>
                  <a:lnTo>
                    <a:pt x="27712" y="2162369"/>
                  </a:lnTo>
                  <a:cubicBezTo>
                    <a:pt x="24145" y="2160585"/>
                    <a:pt x="24145" y="2155235"/>
                    <a:pt x="27712" y="2153452"/>
                  </a:cubicBezTo>
                  <a:lnTo>
                    <a:pt x="2151669" y="27712"/>
                  </a:lnTo>
                  <a:cubicBezTo>
                    <a:pt x="2155235" y="24145"/>
                    <a:pt x="2158802" y="24145"/>
                    <a:pt x="2162369" y="27712"/>
                  </a:cubicBezTo>
                  <a:lnTo>
                    <a:pt x="2162369" y="27712"/>
                  </a:lnTo>
                  <a:close/>
                </a:path>
              </a:pathLst>
            </a:custGeom>
            <a:solidFill>
              <a:srgbClr val="80DA64"/>
            </a:solidFill>
            <a:ln w="17830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Freeform: Shape 18"/>
            <p:cNvSpPr/>
            <p:nvPr/>
          </p:nvSpPr>
          <p:spPr>
            <a:xfrm>
              <a:off x="692350" y="1183889"/>
              <a:ext cx="2176583" cy="2177215"/>
            </a:xfrm>
            <a:custGeom>
              <a:avLst/>
              <a:gdLst>
                <a:gd name="connsiteX0" fmla="*/ 2160585 w 2175673"/>
                <a:gd name="connsiteY0" fmla="*/ 27712 h 2175673"/>
                <a:gd name="connsiteX1" fmla="*/ 2160585 w 2175673"/>
                <a:gd name="connsiteY1" fmla="*/ 36628 h 2175673"/>
                <a:gd name="connsiteX2" fmla="*/ 36628 w 2175673"/>
                <a:gd name="connsiteY2" fmla="*/ 2160585 h 2175673"/>
                <a:gd name="connsiteX3" fmla="*/ 27712 w 2175673"/>
                <a:gd name="connsiteY3" fmla="*/ 2160585 h 2175673"/>
                <a:gd name="connsiteX4" fmla="*/ 27712 w 2175673"/>
                <a:gd name="connsiteY4" fmla="*/ 2160585 h 2175673"/>
                <a:gd name="connsiteX5" fmla="*/ 27712 w 2175673"/>
                <a:gd name="connsiteY5" fmla="*/ 2151669 h 2175673"/>
                <a:gd name="connsiteX6" fmla="*/ 2149885 w 2175673"/>
                <a:gd name="connsiteY6" fmla="*/ 27712 h 2175673"/>
                <a:gd name="connsiteX7" fmla="*/ 2160585 w 2175673"/>
                <a:gd name="connsiteY7" fmla="*/ 27712 h 2175673"/>
                <a:gd name="connsiteX8" fmla="*/ 2160585 w 2175673"/>
                <a:gd name="connsiteY8" fmla="*/ 27712 h 21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673" h="2175673">
                  <a:moveTo>
                    <a:pt x="2160585" y="27712"/>
                  </a:moveTo>
                  <a:cubicBezTo>
                    <a:pt x="2164152" y="31278"/>
                    <a:pt x="2164152" y="34845"/>
                    <a:pt x="2160585" y="36628"/>
                  </a:cubicBezTo>
                  <a:lnTo>
                    <a:pt x="36628" y="2160585"/>
                  </a:lnTo>
                  <a:cubicBezTo>
                    <a:pt x="33062" y="2164152"/>
                    <a:pt x="29495" y="2164152"/>
                    <a:pt x="27712" y="2160585"/>
                  </a:cubicBezTo>
                  <a:lnTo>
                    <a:pt x="27712" y="2160585"/>
                  </a:lnTo>
                  <a:cubicBezTo>
                    <a:pt x="24145" y="2157019"/>
                    <a:pt x="24145" y="2153452"/>
                    <a:pt x="27712" y="2151669"/>
                  </a:cubicBezTo>
                  <a:lnTo>
                    <a:pt x="2149885" y="27712"/>
                  </a:lnTo>
                  <a:cubicBezTo>
                    <a:pt x="2153452" y="24145"/>
                    <a:pt x="2157019" y="24145"/>
                    <a:pt x="2160585" y="27712"/>
                  </a:cubicBezTo>
                  <a:lnTo>
                    <a:pt x="2160585" y="27712"/>
                  </a:lnTo>
                  <a:close/>
                </a:path>
              </a:pathLst>
            </a:custGeom>
            <a:solidFill>
              <a:srgbClr val="00BB82"/>
            </a:solidFill>
            <a:ln w="17830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" name="Freeform: Shape 19"/>
            <p:cNvSpPr/>
            <p:nvPr/>
          </p:nvSpPr>
          <p:spPr>
            <a:xfrm>
              <a:off x="4660331" y="2297352"/>
              <a:ext cx="550260" cy="551758"/>
            </a:xfrm>
            <a:custGeom>
              <a:avLst/>
              <a:gdLst>
                <a:gd name="connsiteX0" fmla="*/ 542205 w 552835"/>
                <a:gd name="connsiteY0" fmla="*/ 283621 h 552835"/>
                <a:gd name="connsiteX1" fmla="*/ 283621 w 552835"/>
                <a:gd name="connsiteY1" fmla="*/ 542205 h 552835"/>
                <a:gd name="connsiteX2" fmla="*/ 25037 w 552835"/>
                <a:gd name="connsiteY2" fmla="*/ 283621 h 552835"/>
                <a:gd name="connsiteX3" fmla="*/ 283621 w 552835"/>
                <a:gd name="connsiteY3" fmla="*/ 25037 h 552835"/>
                <a:gd name="connsiteX4" fmla="*/ 542205 w 552835"/>
                <a:gd name="connsiteY4" fmla="*/ 283621 h 55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35" h="552835">
                  <a:moveTo>
                    <a:pt x="542205" y="283621"/>
                  </a:moveTo>
                  <a:cubicBezTo>
                    <a:pt x="542205" y="426288"/>
                    <a:pt x="426288" y="542205"/>
                    <a:pt x="283621" y="542205"/>
                  </a:cubicBezTo>
                  <a:cubicBezTo>
                    <a:pt x="140954" y="542205"/>
                    <a:pt x="25037" y="426288"/>
                    <a:pt x="25037" y="283621"/>
                  </a:cubicBezTo>
                  <a:cubicBezTo>
                    <a:pt x="25037" y="140954"/>
                    <a:pt x="140954" y="25037"/>
                    <a:pt x="283621" y="25037"/>
                  </a:cubicBezTo>
                  <a:cubicBezTo>
                    <a:pt x="426288" y="25037"/>
                    <a:pt x="542205" y="140954"/>
                    <a:pt x="542205" y="283621"/>
                  </a:cubicBezTo>
                  <a:close/>
                </a:path>
              </a:pathLst>
            </a:custGeom>
            <a:solidFill>
              <a:srgbClr val="C7D864"/>
            </a:solidFill>
            <a:ln w="17830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0" name="Freeform: Shape 20"/>
            <p:cNvSpPr/>
            <p:nvPr/>
          </p:nvSpPr>
          <p:spPr>
            <a:xfrm>
              <a:off x="172658" y="1631264"/>
              <a:ext cx="1907567" cy="1908789"/>
            </a:xfrm>
            <a:custGeom>
              <a:avLst/>
              <a:gdLst>
                <a:gd name="connsiteX0" fmla="*/ 1854743 w 1908172"/>
                <a:gd name="connsiteY0" fmla="*/ 63824 h 1908172"/>
                <a:gd name="connsiteX1" fmla="*/ 1854743 w 1908172"/>
                <a:gd name="connsiteY1" fmla="*/ 251075 h 1908172"/>
                <a:gd name="connsiteX2" fmla="*/ 519022 w 1908172"/>
                <a:gd name="connsiteY2" fmla="*/ 1586796 h 1908172"/>
                <a:gd name="connsiteX3" fmla="*/ 331771 w 1908172"/>
                <a:gd name="connsiteY3" fmla="*/ 1586796 h 1908172"/>
                <a:gd name="connsiteX4" fmla="*/ 331771 w 1908172"/>
                <a:gd name="connsiteY4" fmla="*/ 1586796 h 1908172"/>
                <a:gd name="connsiteX5" fmla="*/ 331771 w 1908172"/>
                <a:gd name="connsiteY5" fmla="*/ 1399545 h 1908172"/>
                <a:gd name="connsiteX6" fmla="*/ 1667492 w 1908172"/>
                <a:gd name="connsiteY6" fmla="*/ 63824 h 1908172"/>
                <a:gd name="connsiteX7" fmla="*/ 1854743 w 1908172"/>
                <a:gd name="connsiteY7" fmla="*/ 63824 h 1908172"/>
                <a:gd name="connsiteX8" fmla="*/ 1854743 w 1908172"/>
                <a:gd name="connsiteY8" fmla="*/ 63824 h 1908172"/>
                <a:gd name="connsiteX9" fmla="*/ 158787 w 1908172"/>
                <a:gd name="connsiteY9" fmla="*/ 1626029 h 1908172"/>
                <a:gd name="connsiteX10" fmla="*/ 25037 w 1908172"/>
                <a:gd name="connsiteY10" fmla="*/ 1759780 h 1908172"/>
                <a:gd name="connsiteX11" fmla="*/ 158787 w 1908172"/>
                <a:gd name="connsiteY11" fmla="*/ 1893530 h 1908172"/>
                <a:gd name="connsiteX12" fmla="*/ 292537 w 1908172"/>
                <a:gd name="connsiteY12" fmla="*/ 1759780 h 1908172"/>
                <a:gd name="connsiteX13" fmla="*/ 158787 w 1908172"/>
                <a:gd name="connsiteY13" fmla="*/ 1626029 h 190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8172" h="1908172">
                  <a:moveTo>
                    <a:pt x="1854743" y="63824"/>
                  </a:moveTo>
                  <a:cubicBezTo>
                    <a:pt x="1906459" y="115541"/>
                    <a:pt x="1906459" y="199358"/>
                    <a:pt x="1854743" y="251075"/>
                  </a:cubicBezTo>
                  <a:lnTo>
                    <a:pt x="519022" y="1586796"/>
                  </a:lnTo>
                  <a:cubicBezTo>
                    <a:pt x="467305" y="1638513"/>
                    <a:pt x="383488" y="1638513"/>
                    <a:pt x="331771" y="1586796"/>
                  </a:cubicBezTo>
                  <a:lnTo>
                    <a:pt x="331771" y="1586796"/>
                  </a:lnTo>
                  <a:cubicBezTo>
                    <a:pt x="280054" y="1535079"/>
                    <a:pt x="280054" y="1451262"/>
                    <a:pt x="331771" y="1399545"/>
                  </a:cubicBezTo>
                  <a:lnTo>
                    <a:pt x="1667492" y="63824"/>
                  </a:lnTo>
                  <a:cubicBezTo>
                    <a:pt x="1719209" y="12107"/>
                    <a:pt x="1803026" y="12107"/>
                    <a:pt x="1854743" y="63824"/>
                  </a:cubicBezTo>
                  <a:lnTo>
                    <a:pt x="1854743" y="63824"/>
                  </a:lnTo>
                  <a:close/>
                  <a:moveTo>
                    <a:pt x="158787" y="1626029"/>
                  </a:moveTo>
                  <a:cubicBezTo>
                    <a:pt x="85670" y="1626029"/>
                    <a:pt x="25037" y="1684880"/>
                    <a:pt x="25037" y="1759780"/>
                  </a:cubicBezTo>
                  <a:cubicBezTo>
                    <a:pt x="25037" y="1834680"/>
                    <a:pt x="83887" y="1893530"/>
                    <a:pt x="158787" y="1893530"/>
                  </a:cubicBezTo>
                  <a:cubicBezTo>
                    <a:pt x="233687" y="1893530"/>
                    <a:pt x="292537" y="1834680"/>
                    <a:pt x="292537" y="1759780"/>
                  </a:cubicBezTo>
                  <a:cubicBezTo>
                    <a:pt x="292537" y="1684880"/>
                    <a:pt x="231904" y="1626029"/>
                    <a:pt x="158787" y="1626029"/>
                  </a:cubicBezTo>
                  <a:close/>
                </a:path>
              </a:pathLst>
            </a:custGeom>
            <a:solidFill>
              <a:srgbClr val="80DA64"/>
            </a:solidFill>
            <a:ln w="17830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Freeform: Shape 21"/>
            <p:cNvSpPr/>
            <p:nvPr/>
          </p:nvSpPr>
          <p:spPr>
            <a:xfrm>
              <a:off x="1529965" y="2307294"/>
              <a:ext cx="2445599" cy="2445635"/>
            </a:xfrm>
            <a:custGeom>
              <a:avLst/>
              <a:gdLst>
                <a:gd name="connsiteX0" fmla="*/ 2435150 w 2443174"/>
                <a:gd name="connsiteY0" fmla="*/ 1224262 h 2443174"/>
                <a:gd name="connsiteX1" fmla="*/ 1224262 w 2443174"/>
                <a:gd name="connsiteY1" fmla="*/ 2435150 h 2443174"/>
                <a:gd name="connsiteX2" fmla="*/ 13375 w 2443174"/>
                <a:gd name="connsiteY2" fmla="*/ 1224262 h 2443174"/>
                <a:gd name="connsiteX3" fmla="*/ 1224262 w 2443174"/>
                <a:gd name="connsiteY3" fmla="*/ 13375 h 2443174"/>
                <a:gd name="connsiteX4" fmla="*/ 2435150 w 2443174"/>
                <a:gd name="connsiteY4" fmla="*/ 1224262 h 244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174" h="2443174">
                  <a:moveTo>
                    <a:pt x="2435150" y="1224262"/>
                  </a:moveTo>
                  <a:cubicBezTo>
                    <a:pt x="2435150" y="1893017"/>
                    <a:pt x="1893017" y="2435150"/>
                    <a:pt x="1224262" y="2435150"/>
                  </a:cubicBezTo>
                  <a:cubicBezTo>
                    <a:pt x="555508" y="2435150"/>
                    <a:pt x="13375" y="1893017"/>
                    <a:pt x="13375" y="1224262"/>
                  </a:cubicBezTo>
                  <a:cubicBezTo>
                    <a:pt x="13375" y="555508"/>
                    <a:pt x="555508" y="13375"/>
                    <a:pt x="1224262" y="13375"/>
                  </a:cubicBezTo>
                  <a:cubicBezTo>
                    <a:pt x="1893017" y="13375"/>
                    <a:pt x="2435150" y="555508"/>
                    <a:pt x="2435150" y="1224262"/>
                  </a:cubicBezTo>
                  <a:close/>
                </a:path>
              </a:pathLst>
            </a:custGeom>
            <a:solidFill>
              <a:srgbClr val="D8D9D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>
              <a:off x="1468825" y="2202905"/>
              <a:ext cx="2445599" cy="2445635"/>
            </a:xfrm>
            <a:custGeom>
              <a:avLst/>
              <a:gdLst>
                <a:gd name="connsiteX0" fmla="*/ 2435150 w 2443174"/>
                <a:gd name="connsiteY0" fmla="*/ 1224262 h 2443174"/>
                <a:gd name="connsiteX1" fmla="*/ 1224262 w 2443174"/>
                <a:gd name="connsiteY1" fmla="*/ 2433367 h 2443174"/>
                <a:gd name="connsiteX2" fmla="*/ 13375 w 2443174"/>
                <a:gd name="connsiteY2" fmla="*/ 1224262 h 2443174"/>
                <a:gd name="connsiteX3" fmla="*/ 1224262 w 2443174"/>
                <a:gd name="connsiteY3" fmla="*/ 13375 h 2443174"/>
                <a:gd name="connsiteX4" fmla="*/ 2435150 w 2443174"/>
                <a:gd name="connsiteY4" fmla="*/ 1224262 h 244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174" h="2443174">
                  <a:moveTo>
                    <a:pt x="2435150" y="1224262"/>
                  </a:moveTo>
                  <a:cubicBezTo>
                    <a:pt x="2435150" y="1893015"/>
                    <a:pt x="1893015" y="2433367"/>
                    <a:pt x="1224262" y="2433367"/>
                  </a:cubicBezTo>
                  <a:cubicBezTo>
                    <a:pt x="555510" y="2433367"/>
                    <a:pt x="13375" y="1891231"/>
                    <a:pt x="13375" y="1224262"/>
                  </a:cubicBezTo>
                  <a:cubicBezTo>
                    <a:pt x="13375" y="555510"/>
                    <a:pt x="555510" y="13375"/>
                    <a:pt x="1224262" y="13375"/>
                  </a:cubicBezTo>
                  <a:cubicBezTo>
                    <a:pt x="1893015" y="13375"/>
                    <a:pt x="2435150" y="555510"/>
                    <a:pt x="2435150" y="122426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61CE-F4B9-4281-9FE8-68835B84F6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528638"/>
            <a:ext cx="54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n-US" altLang="x-none" sz="1500" dirty="0">
                <a:latin typeface="Calibri" panose="020F0502020204030204" pitchFamily="34" charset="0"/>
              </a:rPr>
              <a:t>‹#›</a:t>
            </a:fld>
            <a:endParaRPr lang="en-US" altLang="x-none" sz="15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2213382" y="4373576"/>
            <a:ext cx="7228306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3575462" y="5172084"/>
            <a:ext cx="5866226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2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สี่เหลี่ยมผืนผ้า 8"/>
          <p:cNvSpPr/>
          <p:nvPr/>
        </p:nvSpPr>
        <p:spPr>
          <a:xfrm>
            <a:off x="-35" y="6383358"/>
            <a:ext cx="9906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340518" y="428612"/>
            <a:ext cx="910117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340518" y="1600200"/>
            <a:ext cx="9101170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ju_stationary\ppt\ppt_head\ppt_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036477" cy="68580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สี่เหลี่ยมผืนผ้า 2"/>
          <p:cNvSpPr/>
          <p:nvPr/>
        </p:nvSpPr>
        <p:spPr>
          <a:xfrm>
            <a:off x="0" y="6454796"/>
            <a:ext cx="9906000" cy="428628"/>
          </a:xfrm>
          <a:prstGeom prst="rect">
            <a:avLst/>
          </a:prstGeom>
          <a:solidFill>
            <a:srgbClr val="7EC234">
              <a:alpha val="7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5" y="6383358"/>
            <a:ext cx="9906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9" descr="E:\text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507163"/>
            <a:ext cx="20256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E:\mju_stationary\ppt\ref pic\text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13" y="6475413"/>
            <a:ext cx="5649913" cy="234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470397" y="274638"/>
            <a:ext cx="7940303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1470397" y="1600200"/>
            <a:ext cx="7940303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th-TH" alt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th-TH" alt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dirty="0"/>
              <a:t>ระดับที่สอง</a:t>
            </a:r>
          </a:p>
          <a:p>
            <a:pPr lvl="2"/>
            <a:r>
              <a:rPr lang="th-TH" altLang="th-TH" dirty="0"/>
              <a:t>ระดับที่สาม</a:t>
            </a:r>
          </a:p>
          <a:p>
            <a:pPr lvl="3"/>
            <a:r>
              <a:rPr lang="th-TH" altLang="th-TH" dirty="0"/>
              <a:t>ระดับที่สี่</a:t>
            </a:r>
          </a:p>
          <a:p>
            <a:pPr lvl="4"/>
            <a:r>
              <a:rPr lang="th-TH" alt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3B8DCF-5323-45B7-8A72-C2CDC4BE220B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th-TH" alt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2051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th-TH" alt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dirty="0"/>
              <a:t>ระดับที่สอง</a:t>
            </a:r>
          </a:p>
          <a:p>
            <a:pPr lvl="2"/>
            <a:r>
              <a:rPr lang="th-TH" altLang="th-TH" dirty="0"/>
              <a:t>ระดับที่สาม</a:t>
            </a:r>
          </a:p>
          <a:p>
            <a:pPr lvl="3"/>
            <a:r>
              <a:rPr lang="th-TH" altLang="th-TH" dirty="0"/>
              <a:t>ระดับที่สี่</a:t>
            </a:r>
          </a:p>
          <a:p>
            <a:pPr lvl="4"/>
            <a:r>
              <a:rPr lang="th-TH" alt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3E12E-61BB-412C-9E50-12EA577490B3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19/11/68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th-TH" altLang="th-TH" dirty="0"/>
              <a:t>‹#›</a:t>
            </a:fld>
            <a:endParaRPr lang="th-TH" altLang="th-TH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400175" y="3141663"/>
            <a:ext cx="8540750" cy="316865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ClrTx/>
              <a:buSzTx/>
              <a:buFontTx/>
              <a:buNone/>
            </a:pPr>
            <a:r>
              <a:rPr lang="th-TH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การจัดทำแผนปฏิบัติการ ประจำปีงบประมาณ พ.ศ.</a:t>
            </a:r>
            <a:r>
              <a:rPr lang="en-US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+mj-cs"/>
              </a:rPr>
              <a:t>25</a:t>
            </a:r>
            <a:r>
              <a:rPr lang="th-TH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6</a:t>
            </a:r>
            <a:r>
              <a:rPr lang="en-US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+mj-cs"/>
              </a:rPr>
              <a:t>9</a:t>
            </a:r>
            <a:br>
              <a:rPr lang="en-US" altLang="en-US" sz="7200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+mj-cs"/>
              </a:rPr>
            </a:br>
            <a:r>
              <a:rPr lang="th-TH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มหาวิทยาลัยแม่โจ้ </a:t>
            </a:r>
            <a:r>
              <a:rPr lang="en-US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+mj-cs"/>
              </a:rPr>
              <a:t>-</a:t>
            </a:r>
            <a:r>
              <a:rPr lang="th-TH" altLang="en-US" sz="7200" b="1" kern="1200" dirty="0"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 ชุมพร</a:t>
            </a:r>
            <a:endParaRPr lang="th-TH" altLang="en-US" sz="7200" b="1" kern="1200" dirty="0">
              <a:latin typeface="TH SarabunPSK" pitchFamily="34" charset="-34"/>
              <a:ea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5E5B2125-2145-DD0B-EE59-442B3C5F2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85706"/>
              </p:ext>
            </p:extLst>
          </p:nvPr>
        </p:nvGraphicFramePr>
        <p:xfrm>
          <a:off x="884547" y="1196752"/>
          <a:ext cx="8208912" cy="56090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3896462817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324842059"/>
                    </a:ext>
                  </a:extLst>
                </a:gridCol>
              </a:tblGrid>
              <a:tr h="3470031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ทิศทางการพัฒนาเชิงรุก (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SO)</a:t>
                      </a:r>
                    </a:p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ใช้เครือข่ายความร่วมมือทั้งภาครัฐ/เอกชน/พัฒนาศักยภาพทรัพยากรของมหาวิทยาลัยฯ สร้างอง์ความรู้สู่สังคมสุขภาวะฯ และรายได้เพิ่ม</a:t>
                      </a:r>
                    </a:p>
                    <a:p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2.ใช้ศักยภาพของบุคลากรที่มีความเชี่ยวชาญของแม่โจ้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 พัฒนามหาวิทยาลัยฯ ให้สอดคล้องกับนโยบายระเบียงเศรษฐกิจภาคใต้ (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Southern Economic Corridor: SEC) 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 ฟาร์มเกษตรเกษตรปลอดภัย เกษตรอินทรีย์ เกษตรอัจฉริยะ (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Farming),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ประมงอัจฉริยะ เทคโนโลยีชีวภาพ, สิ่งแวดล้อมชายฝั่งอย่างมีประสิทธิภาพ เพื่อพัฒนาเชื่อมโยงสู่สังคมสุขภาวะ เพื่อสร้างรายได้และภาพลักษณ์มหาวิทยาลัยฯ </a:t>
                      </a:r>
                    </a:p>
                    <a:p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3.ใช้</a:t>
                      </a:r>
                      <a:r>
                        <a:rPr lang="th-TH" sz="1400" dirty="0" err="1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ลักษณ์ของมหาวิทยาลัยฯ สู่การวิจัยพัฒนาด้านเกษตรสุขภาวะ ละการจัดการทรัพยากรทางทะเลเพื่อสร้างองค์ความรู้และความเชื่อมั่นให้กับองค์กรภายนอก</a:t>
                      </a:r>
                    </a:p>
                    <a:p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4.ใช้ได้ความได้เปรียบด้านนโยบายด้านเกษตรสุขภาวะสู่การพัฒนาที่ตอบสนองการเรียนรู้ตลอดชีวิต (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Lifelong Learning) 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ทั้งการผลิตหลักสูตรระยะสั้น เช่น การดำน้ำ หลักสูตรบริบาล เกษตรอินทรีย์ การผลิตทุเรียน ฯลฯ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ทิศทางการพัฒนาเชิงป้องกัน (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ST)</a:t>
                      </a:r>
                    </a:p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b="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ใช้ศักยภาพทรัพยากรที่หลากหลายทั้งด้านการเกษตร การประมง การท่องเที่ยว ฯลฯ เพื่อพัฒนาหลักสูตรให้โดดเด่นแตกต่างจากมหาวิทยาลัยอื่นๆ ในพื้นที่ </a:t>
                      </a:r>
                    </a:p>
                    <a:p>
                      <a:r>
                        <a:rPr lang="th-TH" sz="1600" b="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2.ใช้ศักยภาพของบุคลากรที่มีความเชี่ยวชาญจัดทำโครงการวิจัย การบริการวิชาการ ให้สอดคล้องกับนโยบายของรัฐบาล เพื่อขอสนับสนุนงบประมาณจากจังหวัด กลุ่มจังหวัด และงบรัฐบาล </a:t>
                      </a:r>
                    </a:p>
                    <a:p>
                      <a:r>
                        <a:rPr lang="th-TH" sz="1600" b="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3.ใช้</a:t>
                      </a:r>
                      <a:r>
                        <a:rPr lang="th-TH" sz="1600" b="0" dirty="0" err="1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</a:t>
                      </a:r>
                      <a:r>
                        <a:rPr lang="th-TH" sz="1600" b="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ลักษณ์ของมหาวิทยาลัยแม่โจ้ ที่เป็นที่ยอมรับของสังคม และนโยบายด้านเกษตรสุขภาวะและเกษตรอัจฉริยะ/ทำความร่วมมือกับหน่วยงานภายนอกเพื่อสร้างองค์ความรู้ และรายได้เพิ่ม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51752"/>
                  </a:ext>
                </a:extLst>
              </a:tr>
              <a:tr h="2139018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ทิศทางการพัฒนาเชิงแก้ไข (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WO)</a:t>
                      </a:r>
                    </a:p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ใช้ศักยภาพของเครือข่ายความร่วมมือในระดับต่างเพื่อเพิ่มจำนวนนักศึกษาให้เป็นไปตามแผน </a:t>
                      </a:r>
                    </a:p>
                    <a:p>
                      <a:r>
                        <a:rPr lang="th-TH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2.ใช้โอกาสเชิงพื้นที่ความต้ององค์ความรู้ด้าน เกษตรอัจฉริยะ (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Farming), </a:t>
                      </a:r>
                      <a:r>
                        <a:rPr lang="th-TH" sz="16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เกษตรอินทรีย์, เทคโนโลยีชีวภาพ, สิ่งแวดล้อม และการจัดการทรัพยากรธรรมชาติเพื่อบริหารจัดการทรัพยากรให้เกิดประโยชน์สูงสุด </a:t>
                      </a:r>
                    </a:p>
                    <a:p>
                      <a:endParaRPr lang="en-US" sz="2000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ทิศทางการพัฒนาเชิงรับ (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WT)</a:t>
                      </a:r>
                    </a:p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dirty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ยายเครือข่ายความร่วมมือเพิ่มเติมเพื่อเพิ่มจำนวนนักศึกษาไม่เป็นไปตามแผนและสามารถแข่งขันกับมหาวิทยาลัยอื่นๆ ในพื้นที่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80788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D152DC7-4E9B-B965-5B00-3C6039403A4B}"/>
              </a:ext>
            </a:extLst>
          </p:cNvPr>
          <p:cNvSpPr txBox="1">
            <a:spLocks/>
          </p:cNvSpPr>
          <p:nvPr/>
        </p:nvSpPr>
        <p:spPr>
          <a:xfrm>
            <a:off x="560512" y="404664"/>
            <a:ext cx="9274175" cy="560388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 vert="horz" wrap="square" lIns="91440" tIns="45720" rIns="91440" bIns="45720" numCol="1" anchor="ctr" anchorCtr="0" compatLnSpc="1"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36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ทิศทางการพัฒนาตามศักยภาพทางยุทธศาสตร์ และสภาพแวดล้อมภายนอก (</a:t>
            </a:r>
            <a:r>
              <a:rPr lang="en-US" altLang="th-TH" sz="36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TOWs Matrix)</a:t>
            </a:r>
            <a:endParaRPr lang="th-TH" altLang="th-TH" sz="36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87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19C7D-833A-2AD9-E3E5-9B6572CA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E7B9371-ACA2-39BB-512D-D7D600C9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MJU-Chumphon Wellness hub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F0C834C9-9930-68EF-8DE8-62C5C4CF0B08}"/>
              </a:ext>
            </a:extLst>
          </p:cNvPr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r>
              <a:rPr lang="th-TH" b="1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 </a:t>
            </a:r>
          </a:p>
          <a:p>
            <a:r>
              <a:rPr lang="th-TH" u="dotted" dirty="0"/>
              <a:t>	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MJU–Chumphon Wellness Hub 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เป็นโครงพัฒนาตามนโยบายมหาวิทยาลัยแม่โจ้ ที่จะขับเคลื่อยยุทธศาสตร์การพัฒนามหาวิทยาลัยแม่โจ้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 ให้เป็นเป็น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b="1" i="1" u="dotted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ศูนย์กลางองค์ความรู้และนวัตกรรมสู่สังคมสุขภาวะแห่งพื้นที่ระเบียงเศรษฐกิจภาคใต้”</a:t>
            </a:r>
          </a:p>
          <a:p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ตามวิสัยทัศน์ของแม่โจ้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 ตั้งแต่ต้นน้ำ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กลางน้ำ ถึงปลายน้ำ</a:t>
            </a:r>
            <a:endParaRPr lang="en-US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ต้นน้ำ: การพัฒนาเกษตรอินทรีย์และเกษตรสุขภาวะ ฟาร์มประมงอัจฉริยะเพื่อผลิตอาหารสุขภาพทางทะเล และสมุนไพร เพื่อตอบโจทย์การดูแลสุขภาพ </a:t>
            </a:r>
            <a:endParaRPr lang="en-US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กลางน้ำ: การจัดตั้งห้องปฏิบัติการตรวจสอบคุณภาพมาตรฐาน 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ISO/IEC 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17025 เพื่อรองรับการตรวจสารตกค้างและยกระดับมาตรฐานผลผลิต </a:t>
            </a:r>
            <a:endParaRPr lang="en-US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- ปลายน้ำ: การแปรรูปผลผลิตสู่ผลิตภัณฑ์สุขภาพ อาหารปลอดภัย เครื่องสำอางสมุนไพร และการพัฒนา </a:t>
            </a:r>
            <a:r>
              <a:rPr lang="en-US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Wellness Center </a:t>
            </a:r>
            <a:r>
              <a:rPr lang="th-TH" u="dotted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เพื่อรองรับการท่องเที่ยวเชิงสุขภาพ</a:t>
            </a:r>
            <a:endParaRPr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18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ED969-589A-95B6-A465-EDFF78ED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50AC7C9-EA67-B3D6-12A2-E86B805DF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ขั้นตอนในการดำเนินงาน</a:t>
            </a:r>
            <a:r>
              <a:rPr lang="th-TH" alt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en-US" alt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: MJU-Chumphon Wellness hub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E6A971FC-F089-97BB-7957-7F73AAE69999}"/>
              </a:ext>
            </a:extLst>
          </p:cNvPr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ขั้นตอนที่ 1 ดำเนินการวางแผนการพัฒนา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MJU-Chumphon Wellness hub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ตั้งแต่ต้นน้ำ คือกระบวนการผลิต ผ่านระบบฟาร์มเกษตรอินทรีย์อัจฉริยะ (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Organic Smart farm Center)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เพิ่มขึ้นปีละ 10 ไร่ และโรงเรือนระบบปิดเพื่อผลิตพืชอินทรีย์และประมงชายฝั่งอัจฉริยะ จำนวน 3 โรงเรือน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:68-69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ขั้นตอนที่ 2 จัดตั้งห้องปฏิบัติการตรวจสอบคุณภาพและมาตรฐานผลผลิตทางการเกษตร โดยยกระดับห้องปฏิบัติการดังกล่าว ให้ได้มาตรฐาน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ISO-17025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เพื่อรองรับการตรวจสอบมาตรฐานผลผลิตทางการเกษตรของเครือข่ายผู้ประกอบการพื้นที่จังหวัดชุมพร และไกล้เคียง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:69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ขั้นตอนที่ 3 พัฒนาวิจัยผลิตภัณฑ์นำร่อง เพื่อพัฒนาภัณฑ์ผลิตภัณฑ์สุขภาพ (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Functional food, Herbal cosmetics, Spa products)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ปีละ ≥ 3 ผลิตภัณฑ์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:70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ขั้นตอนที่ 4 ทำความร่วมมือกับภาคีเครือข่ายเพื่อพัฒนาองค์ความรู้ที่เกี่ยวข้องกับ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MJU-Chumphon Wellness hub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โดยจัดทำเป็นหลักสูตรต่างๆ ปีละ ≥ 1 หลักสูตร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: 71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ขั้นตอนที่ 5  จัดตั้ง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MJU-Chumphon Wellness Center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และเริ่มกิจกรรมสุขภาพแบบครบวงจร ทั้งอาหารสุขภาพ กิจกรรม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Sport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นวด สปา</a:t>
            </a:r>
            <a:r>
              <a:rPr lang="th-TH" sz="24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ในปีที่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:72</a:t>
            </a:r>
            <a:endParaRPr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719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22EE1-951D-0E53-E5EE-1E484361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8E6213F-3EA1-A769-6A91-D517F55B1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ตัวชี้วัดโครงการ</a:t>
            </a:r>
            <a:r>
              <a:rPr lang="en-US" alt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MJU-Chumphon Wellness hub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FD679E53-F969-DD0C-200D-DF782392E7BE}"/>
              </a:ext>
            </a:extLst>
          </p:cNvPr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CA3DCDED-7C4B-9978-2DD7-0266AC8F9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61324"/>
              </p:ext>
            </p:extLst>
          </p:nvPr>
        </p:nvGraphicFramePr>
        <p:xfrm>
          <a:off x="1280592" y="1196752"/>
          <a:ext cx="7344817" cy="5383343"/>
        </p:xfrm>
        <a:graphic>
          <a:graphicData uri="http://schemas.openxmlformats.org/drawingml/2006/table">
            <a:tbl>
              <a:tblPr firstRow="1" firstCol="1" bandRow="1"/>
              <a:tblGrid>
                <a:gridCol w="4108119">
                  <a:extLst>
                    <a:ext uri="{9D8B030D-6E8A-4147-A177-3AD203B41FA5}">
                      <a16:colId xmlns:a16="http://schemas.microsoft.com/office/drawing/2014/main" val="3781750861"/>
                    </a:ext>
                  </a:extLst>
                </a:gridCol>
                <a:gridCol w="1618349">
                  <a:extLst>
                    <a:ext uri="{9D8B030D-6E8A-4147-A177-3AD203B41FA5}">
                      <a16:colId xmlns:a16="http://schemas.microsoft.com/office/drawing/2014/main" val="2001345552"/>
                    </a:ext>
                  </a:extLst>
                </a:gridCol>
                <a:gridCol w="1618349">
                  <a:extLst>
                    <a:ext uri="{9D8B030D-6E8A-4147-A177-3AD203B41FA5}">
                      <a16:colId xmlns:a16="http://schemas.microsoft.com/office/drawing/2014/main" val="3115593131"/>
                    </a:ext>
                  </a:extLst>
                </a:gridCol>
              </a:tblGrid>
              <a:tr h="34776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ตัวชี้วัดโครงการ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หน่วยนับ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18251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พัฒนาฟาร์มเกษตรพืชมาตรฐาน 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IFOAM/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ฟาร์มเกษตรสุขภาวะ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ประมงชายฝั่ง 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ไร่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48563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พัฒนาโรงเรือนอัจฉริยะเพื่อผลิตพืชอินทรีย์และประมงชายฝั่งปลอดภัย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โรงเรือน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72626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ห้องปฏิบัติการตรวจสอบคุณภาพมาตรฐาน 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ISO/IEC 17025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รายงาน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82412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ผลิตภัณฑ์สุขภาพ อาหารปลอดภัย และสมุนไพรเพื่อสุขภาพ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ผลิตภัณฑ์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882772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หลักสูตรระยะสั้นที่เกี่ยวข้อง 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Wellness hub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หลักสูตร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385880"/>
                  </a:ext>
                </a:extLst>
              </a:tr>
              <a:tr h="686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เกิดศูนย์ 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Wellness Center </a:t>
                      </a: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และกิจกรรมสุขภาพครบวงจร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ศูนย์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2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44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4576-59A1-A970-604A-AC2C146B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1352693-4A70-BACD-1587-72DA95E19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แผนการดำเนินงาน</a:t>
            </a: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3C9FCBE3-8137-1261-638B-747A7DDFD0E2}"/>
              </a:ext>
            </a:extLst>
          </p:cNvPr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926AAD5B-D920-4B0F-748E-47B3B5280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12001"/>
              </p:ext>
            </p:extLst>
          </p:nvPr>
        </p:nvGraphicFramePr>
        <p:xfrm>
          <a:off x="704528" y="1052513"/>
          <a:ext cx="8784977" cy="5575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600">
                  <a:extLst>
                    <a:ext uri="{9D8B030D-6E8A-4147-A177-3AD203B41FA5}">
                      <a16:colId xmlns:a16="http://schemas.microsoft.com/office/drawing/2014/main" val="652179897"/>
                    </a:ext>
                  </a:extLst>
                </a:gridCol>
                <a:gridCol w="326802">
                  <a:extLst>
                    <a:ext uri="{9D8B030D-6E8A-4147-A177-3AD203B41FA5}">
                      <a16:colId xmlns:a16="http://schemas.microsoft.com/office/drawing/2014/main" val="1713079188"/>
                    </a:ext>
                  </a:extLst>
                </a:gridCol>
                <a:gridCol w="326802">
                  <a:extLst>
                    <a:ext uri="{9D8B030D-6E8A-4147-A177-3AD203B41FA5}">
                      <a16:colId xmlns:a16="http://schemas.microsoft.com/office/drawing/2014/main" val="2926680323"/>
                    </a:ext>
                  </a:extLst>
                </a:gridCol>
                <a:gridCol w="249494">
                  <a:extLst>
                    <a:ext uri="{9D8B030D-6E8A-4147-A177-3AD203B41FA5}">
                      <a16:colId xmlns:a16="http://schemas.microsoft.com/office/drawing/2014/main" val="1754833586"/>
                    </a:ext>
                  </a:extLst>
                </a:gridCol>
                <a:gridCol w="249494">
                  <a:extLst>
                    <a:ext uri="{9D8B030D-6E8A-4147-A177-3AD203B41FA5}">
                      <a16:colId xmlns:a16="http://schemas.microsoft.com/office/drawing/2014/main" val="1759479479"/>
                    </a:ext>
                  </a:extLst>
                </a:gridCol>
                <a:gridCol w="245979">
                  <a:extLst>
                    <a:ext uri="{9D8B030D-6E8A-4147-A177-3AD203B41FA5}">
                      <a16:colId xmlns:a16="http://schemas.microsoft.com/office/drawing/2014/main" val="3223021135"/>
                    </a:ext>
                  </a:extLst>
                </a:gridCol>
                <a:gridCol w="245979">
                  <a:extLst>
                    <a:ext uri="{9D8B030D-6E8A-4147-A177-3AD203B41FA5}">
                      <a16:colId xmlns:a16="http://schemas.microsoft.com/office/drawing/2014/main" val="3921341843"/>
                    </a:ext>
                  </a:extLst>
                </a:gridCol>
                <a:gridCol w="247735">
                  <a:extLst>
                    <a:ext uri="{9D8B030D-6E8A-4147-A177-3AD203B41FA5}">
                      <a16:colId xmlns:a16="http://schemas.microsoft.com/office/drawing/2014/main" val="1189178693"/>
                    </a:ext>
                  </a:extLst>
                </a:gridCol>
                <a:gridCol w="326802">
                  <a:extLst>
                    <a:ext uri="{9D8B030D-6E8A-4147-A177-3AD203B41FA5}">
                      <a16:colId xmlns:a16="http://schemas.microsoft.com/office/drawing/2014/main" val="1362588826"/>
                    </a:ext>
                  </a:extLst>
                </a:gridCol>
                <a:gridCol w="326802">
                  <a:extLst>
                    <a:ext uri="{9D8B030D-6E8A-4147-A177-3AD203B41FA5}">
                      <a16:colId xmlns:a16="http://schemas.microsoft.com/office/drawing/2014/main" val="3995913520"/>
                    </a:ext>
                  </a:extLst>
                </a:gridCol>
                <a:gridCol w="245979">
                  <a:extLst>
                    <a:ext uri="{9D8B030D-6E8A-4147-A177-3AD203B41FA5}">
                      <a16:colId xmlns:a16="http://schemas.microsoft.com/office/drawing/2014/main" val="3373364433"/>
                    </a:ext>
                  </a:extLst>
                </a:gridCol>
                <a:gridCol w="325044">
                  <a:extLst>
                    <a:ext uri="{9D8B030D-6E8A-4147-A177-3AD203B41FA5}">
                      <a16:colId xmlns:a16="http://schemas.microsoft.com/office/drawing/2014/main" val="517169649"/>
                    </a:ext>
                  </a:extLst>
                </a:gridCol>
                <a:gridCol w="325044">
                  <a:extLst>
                    <a:ext uri="{9D8B030D-6E8A-4147-A177-3AD203B41FA5}">
                      <a16:colId xmlns:a16="http://schemas.microsoft.com/office/drawing/2014/main" val="2090183782"/>
                    </a:ext>
                  </a:extLst>
                </a:gridCol>
                <a:gridCol w="247735">
                  <a:extLst>
                    <a:ext uri="{9D8B030D-6E8A-4147-A177-3AD203B41FA5}">
                      <a16:colId xmlns:a16="http://schemas.microsoft.com/office/drawing/2014/main" val="1528757630"/>
                    </a:ext>
                  </a:extLst>
                </a:gridCol>
                <a:gridCol w="982160">
                  <a:extLst>
                    <a:ext uri="{9D8B030D-6E8A-4147-A177-3AD203B41FA5}">
                      <a16:colId xmlns:a16="http://schemas.microsoft.com/office/drawing/2014/main" val="3193920585"/>
                    </a:ext>
                  </a:extLst>
                </a:gridCol>
                <a:gridCol w="1066497">
                  <a:extLst>
                    <a:ext uri="{9D8B030D-6E8A-4147-A177-3AD203B41FA5}">
                      <a16:colId xmlns:a16="http://schemas.microsoft.com/office/drawing/2014/main" val="2450555813"/>
                    </a:ext>
                  </a:extLst>
                </a:gridCol>
                <a:gridCol w="1012029">
                  <a:extLst>
                    <a:ext uri="{9D8B030D-6E8A-4147-A177-3AD203B41FA5}">
                      <a16:colId xmlns:a16="http://schemas.microsoft.com/office/drawing/2014/main" val="1857817748"/>
                    </a:ext>
                  </a:extLst>
                </a:gridCol>
              </a:tblGrid>
              <a:tr h="101933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2568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2569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เป้าหมายโครงการ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โครงการย่อย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2226667514"/>
                  </a:ext>
                </a:extLst>
              </a:tr>
              <a:tr h="18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มิย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สค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82266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MJU-Chumphon Wellness hub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1703304746"/>
                  </a:ext>
                </a:extLst>
              </a:tr>
              <a:tr h="905998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กิจกรรมที่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พัฒนาฟาร์มเกษตรอินทรีย์อัจฉริยะพืช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ประมง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ไร่และกิจกรรมพัฒนาฟาร์มระบบปิด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โรงเรือนอัจฉริยะ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พัฒนาฟาร์มเกษตรพืชมาตรฐาน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IFOAM/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ปลอดภัยประมงชายฝั่ง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เกิดกระบวนการผลิตที่นำไปสู่ต้นทางอาหารสุขภาพ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1).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โครงการพัฒนาฟาร์มเกษตรอินทรีย์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เกษตรปลอดภัย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ประมงปลอดภัย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โรงเรือนเกษตรอินทรีย์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ปลอดภัย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โรงเรือนประมงชายฝั่งเป็นลักษณะ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โรงเรือน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เกษตรอัจฉริยะ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โรงเรือน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1127376049"/>
                  </a:ext>
                </a:extLst>
              </a:tr>
              <a:tr h="675647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กิจกรรมที่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ห้องปฏิบัติการตรวจสอบคุณภาพมาตรฐาน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ISO/IEC 17025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จัดตั้งห้องตรวจสอบคุณภาพและมาตรฐานผลิตทางการเกษตร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เกิดการบริการผู้ประกอบการ</a:t>
                      </a:r>
                      <a:r>
                        <a:rPr lang="en-US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เกิดการพัฒนาบุคลากรนักศึกษาของมหาวิทยาลัยแม่โจ้</a:t>
                      </a:r>
                      <a:r>
                        <a:rPr lang="en-US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 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โครงการพัฒนาห้องปฏิบัติการตรวจสอบคุณภาพมาตรฐานผลผลิตทางเกษตร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 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โครงการจัดตั้งศูนย์ฯภายใต้ส่วนงานจำนวน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2925105026"/>
                  </a:ext>
                </a:extLst>
              </a:tr>
              <a:tr h="1118811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กิจกรรมที่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พัฒนาผลิตภัณฑ์สุขภาพ อาหารปลอดภัย และสมุนไพรเพื่อสุขภาพ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พัฒนาผลิตภัณฑ์พืช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ประมง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สมุนไพรเพื่อรองรับ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MJU-CP-Wellness center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ผลิตภัณฑ์จากฟาร์มมหาวิทยาลัยเพื่อต่อยอดสู่การบริการสำหรับผู้ประกอบการและประชาชน 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โครงการปรูปผลิตทางการเกษตรจากฟาร์มเกษตรสุขภาวะ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โครงการพัฒนาผลิตพันธ์จากแปลงเกษตรอินทรีย์มาตรฐาน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IFOAM 1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โครงการพัฒนาผลิตภัณฑ์สมุนไพรเพื่อสุขภาพ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2943280749"/>
                  </a:ext>
                </a:extLst>
              </a:tr>
              <a:tr h="598863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กิจกรรมที่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พัฒนาหลักสูตรระยะสั้นและหลักสูตร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Non-degree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Wellness hub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หลักสูตรรองรับ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MJU-Chumphon wellness center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ปีละ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เกิดความร่วมมือพัฒนาหลักสูตรรองรับ </a:t>
                      </a:r>
                      <a:r>
                        <a:rPr lang="en-US" sz="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MJU-CP-WC 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หลักสูตรประกาศนียบัตรการดูแล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หลักสูตรดำน้ำลึกเพื่อท่องเที่ยวและสันทนาการ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564883080"/>
                  </a:ext>
                </a:extLst>
              </a:tr>
              <a:tr h="888461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กิจกรรมที่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MJU-Chumphon Wellness Center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เพื่อบริการกิจกรรมสุขภาพครบวงจร						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Wellness Center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ณ มหาวิทยาลัยแม่โจ้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 เพื่อบริการกิจกรรมสุขภาพ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เกิดศูนย์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Wellness center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เพื่อบริการกิจกรรมสุขภาพ เช่น อาหารสุขภาพ อาหารผู้สูงอายุ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Functional food/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การนวดสมุนไพร เพื่อสุขภาพ และกิจกรรมด้านกีฬานอื่นๆ 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โครงการอาหารเพื่อสุขภาพภายในศูนย์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Wellness center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 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โครงการนวดบำบัดเพื่อสุขภาพ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โครงการพัฒนาอาชีพด้านการนวดและสปา</a:t>
                      </a:r>
                      <a:r>
                        <a:rPr lang="th-TH" sz="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ร์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 </a:t>
                      </a:r>
                      <a:endParaRPr lang="en-US" sz="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1684571612"/>
                  </a:ext>
                </a:extLst>
              </a:tr>
              <a:tr h="104096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gridSpan="4"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gridSpan="4"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328" marR="30328" marT="0" marB="0"/>
                </a:tc>
                <a:extLst>
                  <a:ext uri="{0D108BD9-81ED-4DB2-BD59-A6C34878D82A}">
                    <a16:rowId xmlns:a16="http://schemas.microsoft.com/office/drawing/2014/main" val="332861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06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534988" y="117475"/>
            <a:ext cx="8813800" cy="601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สรุปประเด็นยุทธศาสตร์ เป้าประสงค์และจำนวนตัวชี้วัด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0564" y="1265238"/>
          <a:ext cx="9129289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37563" y="5114925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buNone/>
            </a:pPr>
            <a:r>
              <a:rPr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7 </a:t>
            </a:r>
            <a:r>
              <a:rPr lang="en-US" altLang="x-none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KPIs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12238" y="1292225"/>
            <a:ext cx="87312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buNone/>
            </a:pPr>
            <a:r>
              <a:rPr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7 </a:t>
            </a:r>
            <a:r>
              <a:rPr lang="en-US" altLang="x-none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KPIs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77313" y="2371725"/>
            <a:ext cx="100806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buNone/>
            </a:pPr>
            <a:r>
              <a:rPr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18 </a:t>
            </a:r>
            <a:r>
              <a:rPr lang="en-US" altLang="x-none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KPIs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97863" y="3454400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4</a:t>
            </a:r>
            <a:r>
              <a:rPr kumimoji="0" lang="th-TH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KPIs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7863" y="4203700"/>
            <a:ext cx="1079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buNone/>
            </a:pPr>
            <a:r>
              <a:rPr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3 </a:t>
            </a:r>
            <a:r>
              <a:rPr lang="en-US" altLang="x-none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KPIs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013" y="766763"/>
            <a:ext cx="2557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</a:t>
            </a:r>
            <a:r>
              <a:rPr kumimoji="0" lang="en-US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 (SI)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0838" y="792163"/>
            <a:ext cx="1917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เป้าประสงค์</a:t>
            </a:r>
            <a:r>
              <a:rPr kumimoji="0" lang="en-US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 (SO)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1638" y="769938"/>
            <a:ext cx="15081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hangingPunct="1">
              <a:buNone/>
            </a:pPr>
            <a:r>
              <a:rPr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ตัวชี้วัด</a:t>
            </a:r>
          </a:p>
          <a:p>
            <a:pPr algn="ctr" defTabSz="457200">
              <a:buNone/>
            </a:pPr>
            <a:r>
              <a:rPr sz="16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(</a:t>
            </a:r>
            <a:r>
              <a:rPr lang="en-US" altLang="x-none" sz="16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KPIs </a:t>
            </a:r>
            <a:r>
              <a:rPr sz="16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รวม 4</a:t>
            </a:r>
            <a:r>
              <a:rPr lang="en-US" altLang="x-none" sz="16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3</a:t>
            </a:r>
            <a:r>
              <a:rPr sz="16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H SarabunPSK" pitchFamily="34" charset="-34"/>
                <a:ea typeface="TH SarabunPSK" pitchFamily="34" charset="-34"/>
              </a:rPr>
              <a:t> )</a:t>
            </a:r>
            <a:endParaRPr lang="en-US" altLang="x-none" sz="1600" b="1" u="sng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H SarabunPSK" pitchFamily="34" charset="-34"/>
              <a:ea typeface="TH SarabunPSK" pitchFamily="34" charset="-34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8070850" y="5986463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4</a:t>
            </a:r>
            <a:r>
              <a:rPr kumimoji="0" lang="th-TH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b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KPIs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กล่องข้อความ 1"/>
          <p:cNvSpPr txBox="1"/>
          <p:nvPr/>
        </p:nvSpPr>
        <p:spPr>
          <a:xfrm>
            <a:off x="-11112" y="-30162"/>
            <a:ext cx="9906000" cy="830262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1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SI1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)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 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ขับเคลื่อนยุทธศาสตร์มหาวิทยาลัยเชิงรุกสู่การเป็นมหาวิทยาลัยชั้นนำด้านเกษตรสุขภาวะในระดับนานาชาติ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Proactive Strategy toward Inter IWA)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0483" name="ตาราง 20482"/>
          <p:cNvGraphicFramePr/>
          <p:nvPr/>
        </p:nvGraphicFramePr>
        <p:xfrm>
          <a:off x="69850" y="908050"/>
          <a:ext cx="9744075" cy="5834063"/>
        </p:xfrm>
        <a:graphic>
          <a:graphicData uri="http://schemas.openxmlformats.org/drawingml/2006/table">
            <a:tbl>
              <a:tblPr/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355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เป้าประสงค์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</a:t>
                      </a:r>
                      <a:r>
                        <a:rPr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(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ผล</a:t>
                      </a:r>
                      <a:endParaRPr lang="en-US" altLang="x-none" sz="16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เป้าหมาย</a:t>
                      </a:r>
                      <a:endParaRPr lang="en-US" altLang="x-none" sz="16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66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67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68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69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71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72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237">
                <a:tc row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SO1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เป็นมหาวิทยาลัยชั้นนำด้านการเกษตรสุขภาวะในระดับนานาชาติ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1.1.1 ผลการจัดอันดับ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World University Ranking (WUR)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1,201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1,201-1,500 ของโลก</a:t>
                      </a:r>
                      <a:endParaRPr lang="en-US" altLang="x-none" sz="14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1,201-1,500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1,201-1,500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1,201-1,500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1,201-1,500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1.1.2 ผลการจัดอันดับ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SCIMAGO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1.1.3 ผลการจัดอันดับ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QS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ด้านเกษตรและป่าไม้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-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-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401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401-450 ของโลก</a:t>
                      </a:r>
                      <a:endParaRPr lang="en-US" altLang="x-none" sz="14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401-450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401-450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401-450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อันดับที่ 401-450 ของโลก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1.1.4 ความสำเร็จในการร่วมสนับสนุนและขับเคลื่อนการดำเนินงานเพื่อเข้ารับการจัดอันดับ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SDGs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70.3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70.3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1.1.5 ความสำเร็จในการสนับสนุนมหาวิทยาลัยในการขับเคลื่อนนโยบาย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Green U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และ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Green Office)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787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600" dirty="0">
                          <a:latin typeface="TH SarabunPSK" pitchFamily="34" charset="-34"/>
                          <a:ea typeface="TH SarabunPSK" pitchFamily="34" charset="-34"/>
                        </a:rPr>
                        <a:t>SO2 </a:t>
                      </a:r>
                      <a:r>
                        <a:rPr sz="1600" dirty="0">
                          <a:latin typeface="TH SarabunPSK" pitchFamily="34" charset="-34"/>
                          <a:ea typeface="TH SarabunPSK" pitchFamily="34" charset="-34"/>
                        </a:rPr>
                        <a:t>เป็นมหาวิทยาลัยที่เป็นเลิศด้านเกษตรอัจฉริยะเพื่อสุขภาวะที่ดี </a:t>
                      </a:r>
                      <a:endParaRPr lang="en-US" altLang="x-none" sz="1600" dirty="0"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1.1.6 ความสำเร็จของยุทธศาสตร์เกษตรอินทรีย์ (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Organic University) 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98.89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98.18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1.1.7 ความสำเร็จของการดำเนินงานด้านเกษตรอัจฉริยะ (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Intelligent Agriculture)</a:t>
                      </a: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96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CC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90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1449" marR="91449" marT="45704" marB="4570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กล่องข้อความ 1"/>
          <p:cNvSpPr txBox="1"/>
          <p:nvPr/>
        </p:nvSpPr>
        <p:spPr>
          <a:xfrm>
            <a:off x="-11112" y="-30162"/>
            <a:ext cx="9906000" cy="40005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0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2 (</a:t>
            </a:r>
            <a:r>
              <a:rPr lang="en-US" altLang="x-none" sz="2000" b="1" dirty="0">
                <a:latin typeface="TH SarabunPSK" pitchFamily="34" charset="-34"/>
                <a:ea typeface="TH SarabunPSK" pitchFamily="34" charset="-34"/>
              </a:rPr>
              <a:t>SI 2</a:t>
            </a:r>
            <a:r>
              <a:rPr sz="2000" b="1" dirty="0">
                <a:latin typeface="TH SarabunPSK" pitchFamily="34" charset="-34"/>
                <a:ea typeface="TH SarabunPSK" pitchFamily="34" charset="-34"/>
              </a:rPr>
              <a:t>) </a:t>
            </a:r>
            <a:r>
              <a:rPr lang="en-US" altLang="x-none" sz="2000" b="1" dirty="0">
                <a:latin typeface="TH SarabunPSK" pitchFamily="34" charset="-34"/>
                <a:ea typeface="TH SarabunPSK" pitchFamily="34" charset="-34"/>
              </a:rPr>
              <a:t>: </a:t>
            </a:r>
            <a:r>
              <a:rPr sz="2000" b="1" dirty="0">
                <a:latin typeface="TH SarabunPSK" pitchFamily="34" charset="-34"/>
                <a:ea typeface="TH SarabunPSK" pitchFamily="34" charset="-34"/>
              </a:rPr>
              <a:t>การขับเคลื่อนผลการดำเนินงานตามพันธกิจหลัก (</a:t>
            </a:r>
            <a:r>
              <a:rPr lang="en-US" altLang="x-none" sz="2000" b="1" dirty="0">
                <a:latin typeface="TH SarabunPSK" pitchFamily="34" charset="-34"/>
                <a:ea typeface="TH SarabunPSK" pitchFamily="34" charset="-34"/>
              </a:rPr>
              <a:t>Driving Mission-Driven Performance)</a:t>
            </a:r>
            <a:endParaRPr lang="en-US" altLang="x-none" sz="20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81031" y="531624"/>
          <a:ext cx="9743937" cy="63263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9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SO3 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ผลิตบัณฑิตและพัฒนานักศึกษาที่ก้าวทันต่อโลกสมัยใหม่และเป็นนักปฏิบัติที่เชี่ยวชาญ</a:t>
                      </a:r>
                      <a:endParaRPr lang="en-US" sz="1600" dirty="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2.1.1 จำนวนนักศึกษาใหม่ระดับปริญญาตรี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156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176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(195)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(195)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(195)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(195)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2.1.2 ร้อยละของผู้สำเร็จการศึกษาภายในระยะเวลาของหลักสูตร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61.29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91.89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76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2.1.3 ร้อยละของบัณฑิตที่มีงานทำหรือประกอบอาชีพอิสระภายใน 1 ปี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75.41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91.76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2.1.4 ความพึงพอใจผู้ใช้บัณฑิต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4.74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4.57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4.25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4.25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4.25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4.50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2.1.5 รายได้เริ่มต้นเฉลี่ยต่อเดือนของบัณฑิตระดับปริญญาตรี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itchFamily="34" charset="-34"/>
                          <a:cs typeface="TH SarabunPSK" pitchFamily="34" charset="-34"/>
                        </a:rPr>
                        <a:t>20,906.55</a:t>
                      </a:r>
                      <a:endParaRPr lang="en-US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itchFamily="34" charset="-34"/>
                          <a:cs typeface="TH SarabunPSK" pitchFamily="34" charset="-34"/>
                        </a:rPr>
                        <a:t>20,267</a:t>
                      </a:r>
                      <a:endParaRPr lang="en-US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2.1.6 ค่าฐานนิยม 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Mode)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ผลการประเมินระดับ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r>
                        <a:rPr lang="th-TH" sz="16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00"/>
                          </a:solidFill>
                          <a:highlight>
                            <a:srgbClr val="FF00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FFFF00"/>
                          </a:solidFill>
                          <a:highlight>
                            <a:srgbClr val="FF00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NEW</a:t>
                      </a:r>
                      <a:r>
                        <a:rPr lang="th-TH" sz="1600" b="1" dirty="0">
                          <a:solidFill>
                            <a:srgbClr val="FFFF00"/>
                          </a:solidFill>
                          <a:highlight>
                            <a:srgbClr val="FF00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 dirty="0">
                        <a:solidFill>
                          <a:srgbClr val="FFFF00"/>
                        </a:solidFill>
                        <a:highlight>
                          <a:srgbClr val="FF00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2.1.7 จำนวนรายวิชาเรียนรู้ตลอดชีวิต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2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2.1.8 จำนวนรางวัลที่นักศึกษา บุคลากร ศิษย์เก่าหรือส่วนงาน ได้รับในระดับชาติ หรือนานาชาติ  </a:t>
                      </a:r>
                      <a:r>
                        <a:rPr lang="th-TH" sz="1600" u="sng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u="sng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2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2.1.9 ร้อยละของนักศึกษาชั้นปีสุดท้ายที่ผ่านกระบวนการ พัฒนาพัฒนาให้เป็นพลเมืองโลก ด้วยกระบวนการทักษะในศตวรรษที่ 21 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กล่องข้อความ 1"/>
          <p:cNvSpPr txBox="1"/>
          <p:nvPr/>
        </p:nvSpPr>
        <p:spPr>
          <a:xfrm>
            <a:off x="-11112" y="-30162"/>
            <a:ext cx="9906000" cy="830262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2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SI 2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) 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การขับเคลื่อนผลการดำเนินงานตามพันธกิจหลัก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Driving Mission-Driven Performance)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81031" y="1124744"/>
          <a:ext cx="9743937" cy="5133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6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SO4 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สร้างผลงานวิจัย เทคโนโลยีและนวัตกรรม ที่มีการบูรณาการศาสตร์ โดยใช้เกษตรเป็นรากฐาน และได้รับการยอมรับในระดับชาติและนานาชาติ</a:t>
                      </a:r>
                      <a:endParaRPr lang="en-US" sz="1600" dirty="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2.2.1 จำนวนเงินวิจัยด้านวิทยาศาสตร์และเทคโนโลยี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3,078,900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1,210,888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836,000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20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120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708</a:t>
                      </a:r>
                      <a:r>
                        <a:rPr lang="th-TH" sz="120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120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596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708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596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708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596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708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596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708</a:t>
                      </a:r>
                      <a:r>
                        <a:rPr kumimoji="0" lang="th-TH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596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2.2.2 จำนวนเงินวิจัยด้านสังคมศาสตร์ 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39,200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682,272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287,700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1,000,000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2.2.3 จำนวนครั้งในการผลงานวิจัยหรืองานสร้างสรรค์ที่นำไปใช้ประโยชน์ 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2.2.4 ร้อยละของผลงานวิจัยที่ได้รับการตีพิมพ์เผยแพร่ตามเกณฑ์การเผยแพร่ผลงานวิชาการของ กพอ.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87.1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140.22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2.2.5 ร้อยละของบทความวิจัยที่ได้รับการอ้างอิง 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Citation)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ต่อจำนวนอาจารย์ประจำทั้งหมด 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35.48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21.87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2.2.6 จำนวนผลงานวิจัยที่ยื่นขอจดสิทธิบัตร/อนุสิทธิบัตร/บัญชีนวัตกรรม/นวัตกรรมต้นแบบ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กล่องข้อความ 1"/>
          <p:cNvSpPr txBox="1"/>
          <p:nvPr/>
        </p:nvSpPr>
        <p:spPr>
          <a:xfrm>
            <a:off x="-11112" y="-30162"/>
            <a:ext cx="9906000" cy="830262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2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SI 2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) 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การขับเคลื่อนผลการดำเนินงานตามพันธกิจหลัก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Driving Mission-Driven Performance)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7782" y="1412776"/>
          <a:ext cx="9743937" cy="447076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2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SO5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ให้บริการวิชาการเพื่อเป็นที่ยอมรับจากสังคม ชุมชน และประเทศ ด้วยศาสตร์ทางด้านการเกษตร</a:t>
                      </a:r>
                      <a:endParaRPr lang="en-US" sz="1600" dirty="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2.3.1 จำนวนงบประมาณบริการวิชาการ 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18,073,610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4,247,943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3,006,500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2,840,000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2,840,000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2,840,000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2,840,000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2,840,000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2.3.2 ผลกระทบด้านเศรษฐกิจ สังคม และคุณภาพชีวิตของชุมชนจากการบริการวิชาการ</a:t>
                      </a:r>
                      <a:endParaRPr lang="en-US" sz="1600" b="1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SO6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เป็นแหล่งเรียนรู้ด้าน</a:t>
                      </a:r>
                      <a:r>
                        <a:rPr lang="th-TH" sz="1600" dirty="0" err="1">
                          <a:latin typeface="TH SarabunPSK" pitchFamily="34" charset="-34"/>
                          <a:cs typeface="TH SarabunPSK" pitchFamily="34" charset="-34"/>
                        </a:rPr>
                        <a:t>ศิลป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วัฒนธรรมเกษตรและสิ่งแวดล้อม และสร้างสรรค์นวัตกรรมด้านทุนทางวัฒนธรรม 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2.4.1 ความสำเร็จของแผนทำนุบำรุง</a:t>
                      </a:r>
                      <a:r>
                        <a:rPr lang="th-TH" sz="1600" b="0" dirty="0" err="1">
                          <a:latin typeface="TH SarabunPSK" pitchFamily="34" charset="-34"/>
                          <a:cs typeface="TH SarabunPSK" pitchFamily="34" charset="-34"/>
                        </a:rPr>
                        <a:t>ศิลป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วัฒนธรรม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2088" y="404813"/>
            <a:ext cx="9458325" cy="1943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วิสัยทัศน์ของมหาวิทยาลัยแม่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โจ้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–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ชุมพร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“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เป็นกลางองค์ความรู้และนวัตกรรมสู่สังคมสุขภาวะแห่งพื้นที่ระเบียงเศรษฐกิจภาคใต้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”</a:t>
            </a:r>
          </a:p>
        </p:txBody>
      </p:sp>
      <p:sp>
        <p:nvSpPr>
          <p:cNvPr id="2" name="สี่เหลี่ยมมุมมน 3"/>
          <p:cNvSpPr/>
          <p:nvPr/>
        </p:nvSpPr>
        <p:spPr>
          <a:xfrm>
            <a:off x="223838" y="2854325"/>
            <a:ext cx="9458325" cy="34559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 algn="ctr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ตัวชี้วัดวิสัยทัศน์</a:t>
            </a:r>
          </a:p>
          <a:p>
            <a:pPr lvl="0">
              <a:buAutoNum type="arabicPeriod"/>
            </a:pPr>
            <a:r>
              <a:rPr b="1" dirty="0">
                <a:latin typeface="TH SarabunPSK" pitchFamily="34" charset="-34"/>
                <a:ea typeface="TH SarabunPSK" pitchFamily="34" charset="-34"/>
              </a:rPr>
              <a:t>จำนวนโครงการ/กิจกรรมส่งเสริมการถ่ายทอดเทคโนโลยีและนวัตกรรมด้านสุขภาวะสู่ภาคเอกชนและชุมชน</a:t>
            </a:r>
          </a:p>
          <a:p>
            <a:pPr lvl="0">
              <a:buAutoNum type="arabicPeriod"/>
            </a:pPr>
            <a:r>
              <a:rPr b="1" dirty="0">
                <a:latin typeface="TH SarabunPSK" pitchFamily="34" charset="-34"/>
                <a:ea typeface="TH SarabunPSK" pitchFamily="34" charset="-34"/>
              </a:rPr>
              <a:t>งบประมาณด้านการวิจัยและพัฒนา (</a:t>
            </a:r>
            <a:r>
              <a:rPr lang="en-US" altLang="x-none" b="1" dirty="0">
                <a:latin typeface="TH SarabunPSK" pitchFamily="34" charset="-34"/>
                <a:ea typeface="TH SarabunPSK" pitchFamily="34" charset="-34"/>
              </a:rPr>
              <a:t>R&amp;D</a:t>
            </a:r>
            <a:r>
              <a:rPr b="1" dirty="0">
                <a:latin typeface="TH SarabunPSK" pitchFamily="34" charset="-34"/>
                <a:ea typeface="TH SarabunPSK" pitchFamily="34" charset="-34"/>
              </a:rPr>
              <a:t>) ในพื้นที่ระเบียงเศรษฐกิจภาคใต้</a:t>
            </a:r>
          </a:p>
          <a:p>
            <a:pPr lvl="0">
              <a:buAutoNum type="arabicPeriod"/>
            </a:pPr>
            <a:r>
              <a:rPr b="1" dirty="0">
                <a:latin typeface="TH SarabunPSK" pitchFamily="34" charset="-34"/>
                <a:ea typeface="TH SarabunPSK" pitchFamily="34" charset="-34"/>
              </a:rPr>
              <a:t>หลักสูตรทั้งระยะสั้นและระยะยาวที่สอดคล้องกับยุทธศาสตร์การพัฒนามหาวิทยาลัย</a:t>
            </a:r>
          </a:p>
          <a:p>
            <a:pPr lvl="0">
              <a:buAutoNum type="arabicPeriod"/>
            </a:pPr>
            <a:r>
              <a:rPr b="1" dirty="0">
                <a:latin typeface="TH SarabunPSK" pitchFamily="34" charset="-34"/>
                <a:ea typeface="TH SarabunPSK" pitchFamily="34" charset="-34"/>
              </a:rPr>
              <a:t>จำนวนเครือข่าย/ความร่วมมือในการแลกเปลี่ยนองค์ความรู้ระหว่างรัฐ-เอกชน-สถาบันการศึกษา-ชุมชน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กล่องข้อความ 1"/>
          <p:cNvSpPr txBox="1"/>
          <p:nvPr/>
        </p:nvSpPr>
        <p:spPr>
          <a:xfrm>
            <a:off x="0" y="404813"/>
            <a:ext cx="9906000" cy="461962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3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SI3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)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 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การขับเคลื่อนความเป็นนานาชาติ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Fostering Internationalization)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69918" y="1711807"/>
          <a:ext cx="9743937" cy="34343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4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SO7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ความสำเร็จในการขับเคลื่อนการดำเนินงานของมหาวิทยาลัยในระดับนานาชาติ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3.1.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จำนวนอาจารย์/นักวิจัยแลกเปลี่ยน หรือบุคลากรชาวต่างชาติ (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Inbound/Outbound)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3.1.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จำนวนนักศึกษาแลกเปลี่ยนทุกระดับ ทุกหลักสูตร หรือผู้เข้ารับการฝึกอบรมชาวต่างชาติ (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Inbound/ Outbound)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3.1.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ร้อยละของนักศึกษาที่มีผลสอบมาตรฐานภาษาอังกฤษ (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CEFR)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ตั้งแต่ 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B1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ขึ้นไป 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36.50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3.1.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จำนวนองค์ความรู้ด้านการเกษตรที่ได้รับการยอมรับในระดับนานาชาติ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กล่องข้อความ 1"/>
          <p:cNvSpPr txBox="1"/>
          <p:nvPr/>
        </p:nvSpPr>
        <p:spPr>
          <a:xfrm>
            <a:off x="0" y="549275"/>
            <a:ext cx="9906000" cy="830263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4 (SI4) 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การขับเคลื่อนสู่การเป็นมหาวิทยาลัยด้านการพัฒนาเทคโนโลยีและส่งเสริมการสร้างนวัตกรรม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Technology Development and Innovation University)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69918" y="2060848"/>
          <a:ext cx="9743937" cy="30991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3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SO8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เป็นมหาวิทยาลัยด้านการพัฒนาเทคโนโลยีและส่งเสริมการสร้างวัตกรรม 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Technology Development and Innovation)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4.1.1 นักศึกษาและบัณฑิตผู้ประกอบการ หรือผู้ที่ได้รับการพัฒนาเป็นผู้ประกอบการ 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4.1.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บุคลากรสถาบันอุดมศึกษาและนักศึกษาที่แลกเปลี่ยนความรู้สู่ภาคธุรกิจ/อุตสาหกรรม 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4.1.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ความร่วมมือเพื่อพัฒนาผู้ประกอบการและส่งเสริมการสร้างนวัตกรรมกับภาคธุรกิจ/อุตสาหกรรม </a:t>
                      </a:r>
                      <a:r>
                        <a:rPr lang="th-TH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highlight>
                            <a:srgbClr val="00CC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Supper KPI)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กล่องข้อความ 1"/>
          <p:cNvSpPr txBox="1"/>
          <p:nvPr/>
        </p:nvSpPr>
        <p:spPr>
          <a:xfrm>
            <a:off x="-3175" y="260350"/>
            <a:ext cx="9906000" cy="83185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5 (SI5) 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การบริหารจัดการและการเสริมสร้างความมั่นคงทางการเงินอย่างยั่งยืน (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Financial Stability and Sustainable Growth)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77244" y="1268760"/>
          <a:ext cx="9743937" cy="49188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3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SO9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มีการบริหารจัดการองค์กรและทรัพยากรมนุษย์ที่มีประสิทธิภาพ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5.1.1 ความสำเร็จในการเตรียมความพร้อมเพื่อเข้ารับการประเมินองค์กรสู่ความเป็นเลิศ (</a:t>
                      </a:r>
                      <a:r>
                        <a:rPr lang="en-US" sz="1600" b="0" dirty="0" err="1">
                          <a:latin typeface="TH SarabunPSK" pitchFamily="34" charset="-34"/>
                          <a:cs typeface="TH SarabunPSK" pitchFamily="34" charset="-34"/>
                        </a:rPr>
                        <a:t>EdPEx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5.1.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ร้อยละของบุคลากรที่มีตำแหน่งทางวิชาการ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34.48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32.26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33.33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32.26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32.26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32.26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32.26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32.26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5.1.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 ร้อยละของบุคลากรที่มีผลการประเมินสมรรถนะเป็นไปตามมาตรฐาน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21">
                <a:tc rowSpan="4"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SO10 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เป็นมหาวิทยาลัยที่มีความมั่นคงทางงบประมาณและทรัพยากรอย่างยั่งยืน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5.2.1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ร้อยละของงบประมาณเงินรายได้ที่ได้รับจริงต่อประมาณการเงินรายได้</a:t>
                      </a:r>
                      <a:endParaRPr lang="en-US" sz="16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98.09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91.54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95.69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5.2.2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จำนวนเงินรายได้จากการให้บริการ</a:t>
                      </a:r>
                      <a:endParaRPr lang="en-US" sz="16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   5,081,519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3,850,603.96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4,306,175.68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1,000,000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1,000,000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5.2.3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จำนวนเงินในกองทุนเงินสะสมเพื่อความมั่นคง</a:t>
                      </a:r>
                      <a:endParaRPr lang="en-US" sz="16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  <a:p>
                      <a:pPr algn="ctr" rtl="0" fontAlgn="t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1,621,865.56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256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225.75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5.2.4 ปริมาณการใช้ไฟฟ้าเปรียบเทียบกับปีที่ผ่านมา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5.53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0.43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เพิ่มขึ้น 2%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เพิ่มขึ้น 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เพิ่มขึ้น 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เพิ่มขึ้น 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เพิ่มขึ้น 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กล่องข้อความ 1"/>
          <p:cNvSpPr txBox="1"/>
          <p:nvPr/>
        </p:nvSpPr>
        <p:spPr>
          <a:xfrm>
            <a:off x="0" y="549275"/>
            <a:ext cx="9906000" cy="460375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H SarabunPSK" pitchFamily="34" charset="-34"/>
                <a:ea typeface="TH SarabunPSK" pitchFamily="34" charset="-34"/>
              </a:rPr>
              <a:t>ประเด็นยุทธศาสตร์ที่ 6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 (SI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6</a:t>
            </a:r>
            <a:r>
              <a:rPr lang="en-US" altLang="x-none" sz="2400" b="1" dirty="0">
                <a:latin typeface="TH SarabunPSK" pitchFamily="34" charset="-34"/>
                <a:ea typeface="TH SarabunPSK" pitchFamily="34" charset="-34"/>
              </a:rPr>
              <a:t>) : </a:t>
            </a:r>
            <a:r>
              <a:rPr sz="2400" b="1" dirty="0">
                <a:latin typeface="TH SarabunPSK" pitchFamily="34" charset="-34"/>
                <a:ea typeface="TH SarabunPSK" pitchFamily="34" charset="-34"/>
              </a:rPr>
              <a:t>การพัฒนาตามยุทธศาสตร์ / อัตลักษณ์ / ภารกิจเฉพาะของส่วนงาน</a:t>
            </a:r>
            <a:endParaRPr lang="en-US" altLang="x-none" sz="2400" dirty="0">
              <a:latin typeface="TH SarabunPSK" pitchFamily="34" charset="-34"/>
              <a:ea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81031" y="1556792"/>
          <a:ext cx="9743937" cy="34343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SO)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69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59">
                <a:tc rowSpan="4">
                  <a:txBody>
                    <a:bodyPr/>
                    <a:lstStyle/>
                    <a:p>
                      <a:pPr marL="0" lvl="0" indent="92075">
                        <a:buFontTx/>
                        <a:buNone/>
                      </a:pP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SO11 </a:t>
                      </a:r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เป็นศูนย์กลางองค์ความรู้และนวัตกรรมด้านสังคมสุขภาวะ </a:t>
                      </a:r>
                      <a:endParaRPr lang="en-US" sz="1600" b="0" dirty="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6.1 การใช้จ่ายงบประมาณแผ่นดินงบลงทุนตามมาตรการเร่งรัดการเบิกจ่ายประจำปีงบประมาณ พ.ศ. 2569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-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-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6.2 ความร่วมมือกับสถาบันการศึกษา/หน่วยงาน เพื่อพัฒนาหลักสูตร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6.3 จำนวนแปลงผลิตพืชระบบการผลิตแบบเกษตรอินทรีย์ตามมาตรฐานสากล </a:t>
                      </a:r>
                      <a:r>
                        <a:rPr lang="en-US" sz="1600" b="0" dirty="0">
                          <a:latin typeface="TH SarabunPSK" pitchFamily="34" charset="-34"/>
                          <a:cs typeface="TH SarabunPSK" pitchFamily="34" charset="-34"/>
                        </a:rPr>
                        <a:t>IFOAM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itchFamily="34" charset="-34"/>
                          <a:cs typeface="TH SarabunPSK" pitchFamily="34" charset="-34"/>
                        </a:rPr>
                        <a:t>6.4 ความสำเร็จของการบริหารจัดการพื้นที่ในมหาวิทยาลัยแม่โจ้-ชุมพร</a:t>
                      </a:r>
                      <a:endParaRPr lang="en-US" sz="1600" b="0" dirty="0">
                        <a:highlight>
                          <a:srgbClr val="00CC00"/>
                        </a:highligh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ตัวแทนเนื้อหา 36865"/>
          <p:cNvGraphicFramePr>
            <a:graphicFrameLocks noGrp="1"/>
          </p:cNvGraphicFramePr>
          <p:nvPr>
            <p:ph idx="1" hasCustomPrompt="1"/>
          </p:nvPr>
        </p:nvGraphicFramePr>
        <p:xfrm>
          <a:off x="136525" y="617538"/>
          <a:ext cx="9632950" cy="6078587"/>
        </p:xfrm>
        <a:graphic>
          <a:graphicData uri="http://schemas.openxmlformats.org/drawingml/2006/table">
            <a:tbl>
              <a:tblPr/>
              <a:tblGrid>
                <a:gridCol w="53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388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ประเด็นยุทธศาสตร์ที่ 1. การขับเคลื่อนยุทธศาสตร์มหาวิทยาลัยเชิงรุกสู่การเป็นมหาวิทยาลัยชั้นนำด้านเกษตรสุขภาวะในระดับนานาชาติ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Proactive Strategy toward Inter IWA)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</a:t>
                      </a: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10,000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ประเด็นยุทธศาสตร์ที่ 2. การขับเคลื่อนผลการดำเนินงานตามพันธกิจหลัก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Driving Mission-Driven Performance)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</a:t>
                      </a: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370,550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2.1 ผลิตบัณฑิตและพัฒนานักศึกษาที่ก้าวทันต่อโลกสมัยใหม่และเป็นนักปฏิบัติที่เชี่ยวชาญ   265,270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ค่าเดินทาง (รับน้อง) 40,000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ประชาสัมพันธ์หลักสูตร /ปรับปรุงหลักสูตร  / งานประกัน   225,270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    </a:t>
                      </a: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โครงการ ททท.  35,280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2.2 สร้างผลงานวิจัย เทคโนโลยีและนวัตกรรม ที่มีการบูรณาการศาสตร์ โดยใช้เกษตรเป็นรากฐาน และได้รับการยอมรับในระดับชาติและนานาชาติ  15,000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2.3 ให้บริการวิชาการเพื่อเป็นที่ยอมรับจากสังคม ชุมชน และประเทศ ด้วยศาสตร์ทางด้านการเกษตร 35,000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วัสดุเกษตร 35,000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2.4 เป็นแหล่งเรียนรู้ด้านศิลปวัฒนธรรมเกษตรและสิ่งแวดล้อม และสร้างสรรค์นวัตกรรมด้านทุนทางวัฒนธรรม  20,000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ประเด็นยุทธศาสตร์ที่ 3 การขับเคลื่อนความเป็นนานาชาติ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Fostering Internationalization)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20,000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387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ประเด็นยุทธศาสตร์ที่ 4 การขับเคลื่อนสู่การเป็นมหาวิทยาลัยด้านการพัฒนาเทคโนโลยีและส่งเสริมการสร้างนวัตกรรม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Technology Development and Innovation University)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10,000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ประเด็นยุทธศาสตร์ที่ 5 การบริหารจัดการและการเสริมสร้างความมั่นคงทางการเงินอย่างยั่งยืน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Financial Stability and Sustainable Growth)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131,000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2.5 มีระบบการบริหารจัดการองค์กรที่มีสมรรถนะสูง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High Performance Organization) 12</a:t>
                      </a: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6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,800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วัสดุสำนักงาน 90,000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วัสดุคอมพิวเตอร์ 12,000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ค่าตรวจผลงานทางวิชาการ 10,000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  <a:endParaRPr lang="en-US" altLang="x-none" sz="1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โครงการ 14,800</a:t>
                      </a:r>
                      <a:endParaRPr lang="th-TH" altLang="en-US" sz="1400" dirty="0">
                        <a:solidFill>
                          <a:srgbClr val="FF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พัฒนาบุคลากร</a:t>
                      </a:r>
                      <a:endParaRPr lang="th-TH" altLang="en-US" sz="14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26,000</a:t>
                      </a:r>
                      <a:endParaRPr lang="en-US" altLang="x-none" sz="14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3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รวม</a:t>
                      </a:r>
                      <a:endParaRPr lang="en-US" altLang="x-none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800" b="1" u="sng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567,550</a:t>
                      </a:r>
                      <a:r>
                        <a:rPr lang="en-US" altLang="x-none" sz="1800" b="1" u="sng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</a:t>
                      </a:r>
                    </a:p>
                  </a:txBody>
                  <a:tcPr marL="7485" marR="7485" marT="7486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6960" name="กล่องข้อความ 1"/>
          <p:cNvSpPr txBox="1"/>
          <p:nvPr/>
        </p:nvSpPr>
        <p:spPr>
          <a:xfrm>
            <a:off x="0" y="28575"/>
            <a:ext cx="9906000" cy="523875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th-TH" altLang="en-US" sz="2800" b="1" dirty="0">
                <a:latin typeface="TH Krub" pitchFamily="2" charset="-34"/>
                <a:ea typeface="TH Krub" pitchFamily="2" charset="-34"/>
                <a:cs typeface="TH Krub" pitchFamily="2" charset="-34"/>
              </a:rPr>
              <a:t>งบประมาณสำหรับผลักดันยุทธศาสตร์ ปีงบประมาณ พ.ศ.2569</a:t>
            </a:r>
            <a:endParaRPr lang="en-US" altLang="en-US" sz="2800" b="1" dirty="0">
              <a:latin typeface="TH Krub" pitchFamily="2" charset="-34"/>
              <a:ea typeface="TH Krub" pitchFamily="2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ตัวแทนเนื้อหา 37889"/>
          <p:cNvGraphicFramePr>
            <a:graphicFrameLocks noGrp="1"/>
          </p:cNvGraphicFramePr>
          <p:nvPr>
            <p:ph idx="1" hasCustomPrompt="1"/>
          </p:nvPr>
        </p:nvGraphicFramePr>
        <p:xfrm>
          <a:off x="-12700" y="1782763"/>
          <a:ext cx="9906000" cy="2722563"/>
        </p:xfrm>
        <a:graphic>
          <a:graphicData uri="http://schemas.openxmlformats.org/drawingml/2006/table">
            <a:tbl>
              <a:tblPr/>
              <a:tblGrid>
                <a:gridCol w="50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93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                   </a:t>
                      </a:r>
                      <a:endParaRPr lang="th-TH" altLang="en-US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b="1" u="sng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ยุทธศาสตร์เงินพัฒนานักศึกษา</a:t>
                      </a:r>
                      <a:endParaRPr lang="th-TH" altLang="en-US" sz="2000" b="1" u="sng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โครงการตามภารกิจพัฒนางานเดิม (ประเด็นยุทธศาสตร์ที่ 2)</a:t>
                      </a:r>
                      <a:endParaRPr lang="th-TH" altLang="en-US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220,760</a:t>
                      </a: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ด้านวิทย์</a:t>
                      </a:r>
                      <a:endParaRPr lang="th-TH" alt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97,620</a:t>
                      </a: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ด้านสังคม</a:t>
                      </a:r>
                      <a:endParaRPr lang="th-TH" alt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123,140</a:t>
                      </a:r>
                      <a:endParaRPr lang="en-US" altLang="x-none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งานบริการห้องสมุดและเทคโนโลยีทางการศึกษา (โครงการตามภารกิจพัฒนางานเดิม ประเด็นยุทธศาสตร์ที่ 2)</a:t>
                      </a:r>
                      <a:endParaRPr lang="th-TH" altLang="en-US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27</a:t>
                      </a: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,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000</a:t>
                      </a:r>
                      <a:endParaRPr lang="en-US" altLang="x-none" sz="20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ด้านวิทย์</a:t>
                      </a:r>
                      <a:endParaRPr lang="th-TH" alt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altLang="x-none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1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,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00 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ด้านสังคม</a:t>
                      </a:r>
                      <a:endParaRPr lang="th-TH" alt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TH SarabunPSK" pitchFamily="34" charset="-34"/>
                      </a:endParaRP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 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ordia New" panose="020B0304020202020204" pitchFamily="34" charset="-34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      1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3</a:t>
                      </a: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,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5</a:t>
                      </a:r>
                      <a:r>
                        <a:rPr lang="en-US" altLang="x-none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H SarabunPSK" pitchFamily="34" charset="-34"/>
                        </a:rPr>
                        <a:t>00 </a:t>
                      </a:r>
                    </a:p>
                  </a:txBody>
                  <a:tcPr marL="9525" marR="9525" marT="9527" marB="0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939" name="กล่องข้อความ 1"/>
          <p:cNvSpPr txBox="1"/>
          <p:nvPr/>
        </p:nvSpPr>
        <p:spPr>
          <a:xfrm>
            <a:off x="-12700" y="577850"/>
            <a:ext cx="9906000" cy="523875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th-TH" altLang="en-US" sz="2800" b="1" dirty="0">
                <a:latin typeface="TH Krub" pitchFamily="2" charset="-34"/>
                <a:ea typeface="TH Krub" pitchFamily="2" charset="-34"/>
                <a:cs typeface="TH Krub" pitchFamily="2" charset="-34"/>
              </a:rPr>
              <a:t>งบประมาณสำหรับผลักดันยุทธศาสตร์ ปีงบประมาณ พ.ศ.2569</a:t>
            </a:r>
            <a:endParaRPr lang="en-US" altLang="en-US" sz="2800" b="1" dirty="0">
              <a:latin typeface="TH Krub" pitchFamily="2" charset="-34"/>
              <a:ea typeface="TH Krub" pitchFamily="2" charset="-34"/>
            </a:endParaRPr>
          </a:p>
        </p:txBody>
      </p:sp>
      <p:sp>
        <p:nvSpPr>
          <p:cNvPr id="37940" name="กล่องข้อความ 5"/>
          <p:cNvSpPr txBox="1"/>
          <p:nvPr/>
        </p:nvSpPr>
        <p:spPr>
          <a:xfrm>
            <a:off x="-12700" y="5186363"/>
            <a:ext cx="9906000" cy="8318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TH Sarabun New" pitchFamily="34" charset="-34"/>
                <a:ea typeface="TH Sarabun New" pitchFamily="34" charset="-34"/>
                <a:cs typeface="TH Sarabun New" pitchFamily="34" charset="-34"/>
              </a:rPr>
              <a:t>** งานบริการเทคโนโลยีสารสนเทศ ในปีงบประมาณ พ.ศ.2569 (ใช้เงินในส่วน 30% โครงการเพื่อยกระดับมาตรฐานการศึกษา)</a:t>
            </a:r>
            <a:endParaRPr lang="en-US" altLang="en-US" sz="2400" b="1" dirty="0">
              <a:latin typeface="TH Sarabun New" pitchFamily="34" charset="-34"/>
              <a:ea typeface="TH Sarabun New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74725" y="2276475"/>
            <a:ext cx="811212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+mn-ea"/>
                <a:cs typeface="TH Niramit AS" pitchFamily="2" charset="-34"/>
              </a:rPr>
              <a:t>Thank You</a:t>
            </a:r>
            <a:endParaRPr kumimoji="0" lang="th-TH" sz="8000" b="1" kern="1200" cap="none" spc="0" normalizeH="0" baseline="0" noProof="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ea typeface="+mn-ea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73050" y="836613"/>
            <a:ext cx="9359900" cy="625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latin typeface="TH SarabunPSK" pitchFamily="34" charset="-34"/>
                <a:ea typeface="TH SarabunPSK" pitchFamily="34" charset="-34"/>
              </a:rPr>
              <a:t>วัฒนธรรมองค์การ มหาวิทยาลัยแม่โจ้-ชุมพร</a:t>
            </a:r>
            <a:endParaRPr lang="en-US" altLang="x-none" sz="4400" b="1" dirty="0">
              <a:latin typeface="TH SarabunPSK" pitchFamily="34" charset="-34"/>
              <a:ea typeface="TH SarabunPSK" pitchFamily="34" charset="-34"/>
            </a:endParaRPr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317500" y="2060575"/>
            <a:ext cx="9324975" cy="3006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“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ช่วยเหลือด้วยใจ มุ่งมั่นสร้างสรรค์ เปิดกว้างสื่อสาร เชี่ยวชาญเพื่อชุมชน”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With Heart With Commitment With Openness For the Community”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50925" y="115888"/>
            <a:ext cx="7804150" cy="561975"/>
          </a:xfrm>
          <a:solidFill>
            <a:srgbClr val="FFC0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r>
              <a:rPr lang="th-TH" altLang="en-US" b="1" dirty="0"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พันธกิจ</a:t>
            </a:r>
            <a:endParaRPr lang="en-US" altLang="en-US" b="1" dirty="0">
              <a:latin typeface="TH SarabunPSK" pitchFamily="34" charset="-34"/>
              <a:ea typeface="TH SarabunPSK" pitchFamily="34" charset="-34"/>
            </a:endParaRPr>
          </a:p>
        </p:txBody>
      </p:sp>
      <p:sp>
        <p:nvSpPr>
          <p:cNvPr id="2" name="สี่เหลี่ยมมุมมน 3"/>
          <p:cNvSpPr/>
          <p:nvPr/>
        </p:nvSpPr>
        <p:spPr>
          <a:xfrm>
            <a:off x="200025" y="1052513"/>
            <a:ext cx="9290050" cy="52562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1. ผลิตและพัฒนาบัณฑิตให้เป็น ผู้ประกอบการ (</a:t>
            </a:r>
            <a:r>
              <a:rPr lang="en-US" altLang="x-none"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Entrepreneur) </a:t>
            </a: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ที่มีความเชี่ยวชาญด้านเกษตรกรรมสมัยใหม่และสาขาที่เกี่ยวข้องกับเศรษฐกิจภาคใต้ (เช่น เกษตรอินทรีย์ การท่องเที่ยวเชิงสุขภาพ)</a:t>
            </a:r>
          </a:p>
          <a:p>
            <a:pPr lvl="0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2. สร้างและถ่ายทอด องค์ความรู้และนวัตกรรม ที่เน้นการประยุกต์ใช้เพื่อยกระดับผลผลิตทางการเกษตรและผลิตภัณฑ์สุขภาพในพื้นที่</a:t>
            </a:r>
          </a:p>
          <a:p>
            <a:pPr lvl="0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3. ให้บริการวิชาการและเป็นที่ปรึกษาแก่ชุมชนและผู้ประกอบการเพื่อเสริมสร้าง สังคมสุขภาวะ และความเข้มแข็งทางเศรษฐกิจฐานรากในพื้นที่ระเบียงเศรษฐกิจภาคใต้</a:t>
            </a:r>
          </a:p>
          <a:p>
            <a:pPr lvl="0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4. สืบสาน ศิลปวัฒนธรรม และอนุรักษ์ ทรัพยากรธรรมชาติและสิ่งแวดล้อม ของภาคใต้ เพื่อการพัฒนาที่ยั่งยืน</a:t>
            </a:r>
          </a:p>
          <a:p>
            <a:pPr lvl="0">
              <a:buNone/>
            </a:pPr>
            <a:r>
              <a:rPr b="1" dirty="0">
                <a:solidFill>
                  <a:srgbClr val="0070C0"/>
                </a:solidFill>
                <a:latin typeface="TH SarabunPSK" pitchFamily="34" charset="-34"/>
                <a:ea typeface="TH SarabunPSK" pitchFamily="34" charset="-34"/>
              </a:rPr>
              <a:t>5. พัฒนาระบบการบริหารให้มีประสิทธิภาพโดยยึดหลักธรรมาภิบาล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B975-726D-C2FA-AF8E-AA238DFDB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>
            <a:extLst>
              <a:ext uri="{FF2B5EF4-FFF2-40B4-BE49-F238E27FC236}">
                <a16:creationId xmlns:a16="http://schemas.microsoft.com/office/drawing/2014/main" id="{6155673A-39ED-37AF-E631-BC9D7B78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260350"/>
            <a:ext cx="9369425" cy="936402"/>
          </a:xfrm>
          <a:solidFill>
            <a:srgbClr val="FFFF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th-TH" sz="32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SWOT ANALYSIS </a:t>
            </a:r>
            <a:br>
              <a:rPr lang="en-US" altLang="th-TH" sz="24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</a:br>
            <a:endParaRPr lang="th-TH" altLang="th-TH" sz="2800" b="1" dirty="0">
              <a:solidFill>
                <a:srgbClr val="0000CC"/>
              </a:solidFill>
              <a:latin typeface="TH SarabunPSK" pitchFamily="34" charset="-34"/>
              <a:ea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C968D657-BB70-DA79-8294-FC17909EEDA0}"/>
              </a:ext>
            </a:extLst>
          </p:cNvPr>
          <p:cNvSpPr/>
          <p:nvPr/>
        </p:nvSpPr>
        <p:spPr>
          <a:xfrm>
            <a:off x="198438" y="1052513"/>
            <a:ext cx="9509125" cy="5400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th-TH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6FCC2EE-3ABD-E87D-8829-4756F23D8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0" y="980728"/>
            <a:ext cx="746532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798EE-878E-5695-EFB3-56027343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>
            <a:extLst>
              <a:ext uri="{FF2B5EF4-FFF2-40B4-BE49-F238E27FC236}">
                <a16:creationId xmlns:a16="http://schemas.microsoft.com/office/drawing/2014/main" id="{878F2FBD-D8A9-D4AA-75A6-F9847071B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260350"/>
            <a:ext cx="9369425" cy="576263"/>
          </a:xfrm>
          <a:solidFill>
            <a:srgbClr val="FFFF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th-TH" altLang="th-TH" sz="2800" b="1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จุด</a:t>
            </a:r>
            <a:r>
              <a:rPr lang="th-TH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แข็ง </a:t>
            </a:r>
            <a:r>
              <a:rPr lang="en-US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</a:rPr>
              <a:t>(Strengths = S</a:t>
            </a:r>
            <a:r>
              <a:rPr lang="th-TH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5" name="สี่เหลี่ยมมุมมน 3">
            <a:extLst>
              <a:ext uri="{FF2B5EF4-FFF2-40B4-BE49-F238E27FC236}">
                <a16:creationId xmlns:a16="http://schemas.microsoft.com/office/drawing/2014/main" id="{5DFEAA4D-C4D7-BB47-FDCA-D3C9E1DB4B00}"/>
              </a:ext>
            </a:extLst>
          </p:cNvPr>
          <p:cNvSpPr/>
          <p:nvPr/>
        </p:nvSpPr>
        <p:spPr>
          <a:xfrm>
            <a:off x="198438" y="1052513"/>
            <a:ext cx="9509125" cy="5400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มีทรัพยากรที่หลากหลายทั้งด้านการเกษตร การประมง การท่องเที่ยว ฯลฯ ที่สามารถส่งเสริมให้เกิดรายได้ในพื้นกว่า 2,000 ไร่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มีบุคลากรที่มีความเชี่ยวชาญ และสามารถบูรณาการในเชิงสหวิทยาการ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 err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อัต</a:t>
            </a: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ลักษณ์ของมหาวิทยาลัยแม่โจ้ คือ มหาวิทยาลัยด้านการเกษตรที่เป็นที่ยอมรับของสังคมมาอย่างยาวนาน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มีแผนพัฒนาเกษตรสุขภาวะและเกษตรอัจฉริยะ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ความได้เปรียบเชิงพื้นที่ภูมิศาสตร์ เป็นโอกาสในการแลกเปลี่ยนทั้งในประเทศ และนอกประเทศ จะได้รับการสนับสนุนจากหน่วยงานอื่นๆ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85320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268288" y="260350"/>
            <a:ext cx="9369425" cy="576263"/>
          </a:xfrm>
          <a:solidFill>
            <a:srgbClr val="FFFF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จุดอ่อน </a:t>
            </a:r>
            <a:r>
              <a:rPr lang="en-US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</a:rPr>
              <a:t>(Weaknesses = W</a:t>
            </a:r>
            <a:r>
              <a:rPr lang="th-TH" altLang="th-TH" sz="2800" b="1" dirty="0">
                <a:solidFill>
                  <a:srgbClr val="0000CC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198438" y="1052513"/>
            <a:ext cx="9509125" cy="5400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จำนวนนักศึกษาไม่เป็นไปตามแผน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สภาพความเป็นอยู่ของนักศึกษายังต้องพัฒนาปรับปรุงเพื่อสร้างแรงจูงใจให้กับนักศึกษา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  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ยังขาด</a:t>
            </a: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ประสิทธิภาพในการบริการจัดการทรัพยากรให้เกิดประโยชน์สูงสุด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ครุภัณฑ์สิ่งก่อสร้าง อาคารมีอายุการใช้งานนาน มีความชำรุดเสียหาย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6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ขาดการติดตามประสิทธิภาพและประเมินผลการมีส่วนร่วมในกิจกรรมขององค์กร</a:t>
            </a:r>
            <a:endParaRPr lang="en-US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7"/>
              <a:defRPr/>
            </a:pPr>
            <a:r>
              <a:rPr lang="th-TH" b="1" strike="sngStrike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ความเสี่ยงในการลงทุนของการใช้พื้นที่ของมหาวิทยาลัย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7"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กฎ ระเบียบ ข้อบังคับ บางอย่างของแม่โจ้ ไม่สอดคล้องกับชุมพร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th-TH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โอกาส </a:t>
            </a: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(Opportunities = O)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sz="32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ประเด็น</a:t>
            </a:r>
          </a:p>
          <a:p>
            <a:pPr lvl="0">
              <a:buAutoNum type="arabicPeriod"/>
            </a:pP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มีเครือข่ายในระดับต่างๆ ที่เข้มแข็ง ทั้งศิษย์เก่า เครือข่ายความร่วมมือรัฐ เอกชน และเครือข่ายชุมชน </a:t>
            </a:r>
          </a:p>
          <a:p>
            <a:pPr lvl="0">
              <a:buAutoNum type="arabicPeriod"/>
            </a:pPr>
            <a:r>
              <a:rPr sz="24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เป็นมหาวิทยาลัยที่มีสาขา</a:t>
            </a: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ต่างภูมิศาสตร์ ทำให้มีจุดเด่นหลากหลาย ได้เปรียบมหาวิทยาลัยอื่นๆ เป็นโอกาสในการแลกเปลี่ยนทั้งในประเทศ และนอกประเทศ จะได้รับการสนับสนุนจากหน่วยงานอื่นๆ</a:t>
            </a:r>
          </a:p>
          <a:p>
            <a:pPr lvl="0">
              <a:buAutoNum type="arabicPeriod"/>
            </a:pPr>
            <a:r>
              <a:rPr sz="24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sz="24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ระเบียงเศรฐกิจ,ความต้องการของโลกเรื่องของเกษตรปลอดภัย</a:t>
            </a: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AutoNum type="arabicPeriod"/>
            </a:pP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ความต้องการบุคลากรด้าน เกษตรอัจฉริยะ (</a:t>
            </a:r>
            <a:r>
              <a:rPr lang="en-US" altLang="x-none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Smart Farming), </a:t>
            </a: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เกษตรอินทรีย์, เทคโนโลยีชีวภาพ, สิ่งแวดล้อม และการจัดการทรัพยากรธรรมชาติ สอดคล้องกับจุดแข็งของมหาวิทยาลัย</a:t>
            </a:r>
          </a:p>
          <a:p>
            <a:pPr lvl="0">
              <a:buAutoNum type="arabicPeriod"/>
            </a:pP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การเติบโตของ การเรียนรู้ตลอดชีวิต (</a:t>
            </a:r>
            <a:r>
              <a:rPr lang="en-US" altLang="x-none"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Lifelong Learning) </a:t>
            </a: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และการอบรมระยะสั้น ทำให้มหาวิทยาลัยสามารถพัฒนา คอร์สระยะสั้น/ออนไลน์ เพื่อสร้างรายได้เพิ่ม</a:t>
            </a:r>
          </a:p>
          <a:p>
            <a:pPr lvl="0">
              <a:buAutoNum type="arabicPeriod"/>
            </a:pPr>
            <a:r>
              <a:rPr sz="24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จังหวัดชุมพรเป็น ประตูสู่ภาคใต้ตอนล่างและชายฝั่งทะเลอ่าวไทย เป็นโอกาสในการทำวิจัยด้าน สิ่งแวดล้อมทะเล ชายฝั่ง </a:t>
            </a:r>
            <a:r>
              <a:rPr sz="24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และการจัดการทรัพยากรทางทะเล</a:t>
            </a:r>
            <a:endParaRPr sz="24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344488" y="333375"/>
            <a:ext cx="9274175" cy="560388"/>
          </a:xfrm>
          <a:solidFill>
            <a:srgbClr val="00CC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ปัญหา อุปสรรค </a:t>
            </a: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(Threats = T)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319088" y="1052513"/>
            <a:ext cx="9275763" cy="532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Cordia New" panose="020B0304020202020204" pitchFamily="34" charset="-34"/>
                <a:cs typeface="+mn-cs"/>
              </a:defRPr>
            </a:lvl5pPr>
          </a:lstStyle>
          <a:p>
            <a:pPr lvl="0">
              <a:buNone/>
            </a:pPr>
            <a:r>
              <a:rPr sz="40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ประเด็น</a:t>
            </a:r>
            <a:endParaRPr lang="en-US" altLang="x-none" sz="40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AutoNum type="arabicPeriod"/>
            </a:pP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การแข่งขันสูงจากมหาวิทยาลัยอื่นในภาคใต้ และจากสถาบันรัฐและเอกชนที่มีหลักสูตรหลากหลาย</a:t>
            </a:r>
          </a:p>
          <a:p>
            <a:pPr lvl="0">
              <a:buAutoNum type="arabicPeriod"/>
            </a:pP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ข้อจำกัดในเรื่องงบประมาณจากรัฐบาล</a:t>
            </a:r>
            <a:endParaRPr sz="32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AutoNum type="arabicPeriod"/>
            </a:pPr>
            <a:r>
              <a:rPr sz="3200" b="1" dirty="0" err="1">
                <a:solidFill>
                  <a:schemeClr val="tx2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ขาดการเข้ามาสนับสนุนจากหน่วยงานภายนอก</a:t>
            </a:r>
            <a:endParaRPr sz="3200" b="1" dirty="0">
              <a:solidFill>
                <a:schemeClr val="tx2"/>
              </a:solidFill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4209</Words>
  <Application>Microsoft Office PowerPoint</Application>
  <PresentationFormat>กระดาษ A4 (210x297 มม.)</PresentationFormat>
  <Paragraphs>858</Paragraphs>
  <Slides>26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5" baseType="lpstr">
      <vt:lpstr>TH Sarabun New</vt:lpstr>
      <vt:lpstr>Angsana New</vt:lpstr>
      <vt:lpstr>Arial</vt:lpstr>
      <vt:lpstr>Calibri</vt:lpstr>
      <vt:lpstr>TH Krub</vt:lpstr>
      <vt:lpstr>TH Niramit AS</vt:lpstr>
      <vt:lpstr>TH SarabunPSK</vt:lpstr>
      <vt:lpstr>ชุดรูปแบบของ Office</vt:lpstr>
      <vt:lpstr>2_ชุดรูปแบบของ Office</vt:lpstr>
      <vt:lpstr>การจัดทำแผนปฏิบัติการ ประจำปีงบประมาณ พ.ศ.2569 มหาวิทยาลัยแม่โจ้ - ชุมพร</vt:lpstr>
      <vt:lpstr>งานนำเสนอ PowerPoint</vt:lpstr>
      <vt:lpstr>งานนำเสนอ PowerPoint</vt:lpstr>
      <vt:lpstr>พันธกิจ</vt:lpstr>
      <vt:lpstr>SWOT ANALYSIS  </vt:lpstr>
      <vt:lpstr>จุดแข็ง (Strengths = S) </vt:lpstr>
      <vt:lpstr>จุดอ่อน (Weaknesses = W) </vt:lpstr>
      <vt:lpstr>โอกาส (Opportunities = O)</vt:lpstr>
      <vt:lpstr>ปัญหา อุปสรรค (Threats = T)</vt:lpstr>
      <vt:lpstr>งานนำเสนอ PowerPoint</vt:lpstr>
      <vt:lpstr>MJU-Chumphon Wellness hub</vt:lpstr>
      <vt:lpstr>ขั้นตอนในการดำเนินงานโครงการ: MJU-Chumphon Wellness hub</vt:lpstr>
      <vt:lpstr>ตัวชี้วัดโครงการ:MJU-Chumphon Wellness hub</vt:lpstr>
      <vt:lpstr>แผนการดำเนินงาน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Yaowalak Apiwattanasevee</cp:lastModifiedBy>
  <cp:revision>784</cp:revision>
  <cp:lastPrinted>2022-10-06T02:52:07Z</cp:lastPrinted>
  <dcterms:created xsi:type="dcterms:W3CDTF">2010-02-05T02:07:16Z</dcterms:created>
  <dcterms:modified xsi:type="dcterms:W3CDTF">2025-11-19T07:57:36Z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AC023DDB36D64A9A902C4626895A8BB4_13</vt:lpwstr>
  </property>
  <property fmtid="{D5CDD505-2E9C-101B-9397-08002B2CF9AE}" pid="3" name="KSOProductBuildVer">
    <vt:lpwstr>1054-12.2.0.23155</vt:lpwstr>
  </property>
</Properties>
</file>