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3" r:id="rId3"/>
    <p:sldId id="304" r:id="rId4"/>
    <p:sldId id="305" r:id="rId5"/>
    <p:sldId id="306" r:id="rId6"/>
    <p:sldId id="263" r:id="rId7"/>
    <p:sldId id="257" r:id="rId8"/>
    <p:sldId id="265" r:id="rId9"/>
    <p:sldId id="321" r:id="rId10"/>
    <p:sldId id="266" r:id="rId11"/>
    <p:sldId id="267" r:id="rId12"/>
    <p:sldId id="270" r:id="rId13"/>
    <p:sldId id="271" r:id="rId14"/>
    <p:sldId id="273" r:id="rId15"/>
    <p:sldId id="276" r:id="rId16"/>
    <p:sldId id="277" r:id="rId17"/>
    <p:sldId id="307" r:id="rId18"/>
    <p:sldId id="283" r:id="rId19"/>
    <p:sldId id="318" r:id="rId20"/>
    <p:sldId id="284" r:id="rId21"/>
    <p:sldId id="285" r:id="rId22"/>
    <p:sldId id="286" r:id="rId23"/>
    <p:sldId id="287" r:id="rId24"/>
    <p:sldId id="308" r:id="rId25"/>
    <p:sldId id="309" r:id="rId26"/>
    <p:sldId id="310" r:id="rId27"/>
    <p:sldId id="311" r:id="rId28"/>
    <p:sldId id="312" r:id="rId29"/>
    <p:sldId id="319" r:id="rId30"/>
    <p:sldId id="320" r:id="rId31"/>
    <p:sldId id="313" r:id="rId32"/>
    <p:sldId id="314" r:id="rId33"/>
    <p:sldId id="315" r:id="rId34"/>
    <p:sldId id="316" r:id="rId35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28" name="ตัวยึดวันที่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FE50690A-F4DF-4AB7-87BA-64CB13FFBF1E}" type="datetimeFigureOut">
              <a:rPr lang="th-TH" smtClean="0"/>
              <a:pPr/>
              <a:t>30/01/56</a:t>
            </a:fld>
            <a:endParaRPr lang="th-TH"/>
          </a:p>
        </p:txBody>
      </p:sp>
      <p:sp>
        <p:nvSpPr>
          <p:cNvPr id="17" name="ตัวยึดท้ายกระดาษ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29" name="ตัวยึดหมายเลขภาพนิ่ง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FFDC77-0AB8-498C-AD12-DB39694C270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690A-F4DF-4AB7-87BA-64CB13FFBF1E}" type="datetimeFigureOut">
              <a:rPr lang="th-TH" smtClean="0"/>
              <a:pPr/>
              <a:t>30/01/56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DC77-0AB8-498C-AD12-DB39694C270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FE50690A-F4DF-4AB7-87BA-64CB13FFBF1E}" type="datetimeFigureOut">
              <a:rPr lang="th-TH" smtClean="0"/>
              <a:pPr/>
              <a:t>30/01/56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BFFDC77-0AB8-498C-AD12-DB39694C270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0" y="190500"/>
            <a:ext cx="7010400" cy="582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07460-CF06-44ED-B67E-3E4018ECA91D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0" y="1905000"/>
            <a:ext cx="3429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524000" y="4038600"/>
            <a:ext cx="3429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B5EA1-909A-4B4B-9F93-25C3CCD4D7B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CCE84-CD45-406E-B70D-72B9F69D66C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690A-F4DF-4AB7-87BA-64CB13FFBF1E}" type="datetimeFigureOut">
              <a:rPr lang="th-TH" smtClean="0"/>
              <a:pPr/>
              <a:t>30/01/56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BFFDC77-0AB8-498C-AD12-DB39694C2701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ตัวยึดเนื้อหา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สี่เหลี่ยมผืนผ้า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2" name="ตัวยึดวันที่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690A-F4DF-4AB7-87BA-64CB13FFBF1E}" type="datetimeFigureOut">
              <a:rPr lang="th-TH" smtClean="0"/>
              <a:pPr/>
              <a:t>30/01/56</a:t>
            </a:fld>
            <a:endParaRPr lang="th-TH"/>
          </a:p>
        </p:txBody>
      </p:sp>
      <p:sp>
        <p:nvSpPr>
          <p:cNvPr id="13" name="ตัวยึดหมายเลขภาพนิ่ง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BFFDC77-0AB8-498C-AD12-DB39694C2701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4" name="ตัวยึดท้ายกระดา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ตัวยึดเนื้อหา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8" name="ตัวยึดวันที่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E50690A-F4DF-4AB7-87BA-64CB13FFBF1E}" type="datetimeFigureOut">
              <a:rPr lang="th-TH" smtClean="0"/>
              <a:pPr/>
              <a:t>30/01/56</a:t>
            </a:fld>
            <a:endParaRPr lang="th-TH"/>
          </a:p>
        </p:txBody>
      </p:sp>
      <p:sp>
        <p:nvSpPr>
          <p:cNvPr id="10" name="ตัวยึดหมายเลขภาพนิ่ง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BFFDC77-0AB8-498C-AD12-DB39694C2701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2" name="ตัวยึดท้ายกระดาษ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3" name="ตัวยึดเนื้อหา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0" name="ตัวยึดวันที่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E50690A-F4DF-4AB7-87BA-64CB13FFBF1E}" type="datetimeFigureOut">
              <a:rPr lang="th-TH" smtClean="0"/>
              <a:pPr/>
              <a:t>30/01/56</a:t>
            </a:fld>
            <a:endParaRPr lang="th-TH"/>
          </a:p>
        </p:txBody>
      </p:sp>
      <p:sp>
        <p:nvSpPr>
          <p:cNvPr id="12" name="ตัวยึดหมายเลขภาพนิ่ง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BFFDC77-0AB8-498C-AD12-DB39694C2701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4" name="ตัวยึดท้ายกระดาษ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th-TH"/>
          </a:p>
        </p:txBody>
      </p:sp>
      <p:sp>
        <p:nvSpPr>
          <p:cNvPr id="16" name="ตัวยึดข้อความ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5" name="ตัวยึดข้อความ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690A-F4DF-4AB7-87BA-64CB13FFBF1E}" type="datetimeFigureOut">
              <a:rPr lang="th-TH" smtClean="0"/>
              <a:pPr/>
              <a:t>30/01/56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BFFDC77-0AB8-498C-AD12-DB39694C270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690A-F4DF-4AB7-87BA-64CB13FFBF1E}" type="datetimeFigureOut">
              <a:rPr lang="th-TH" smtClean="0"/>
              <a:pPr/>
              <a:t>30/01/56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FFDC77-0AB8-498C-AD12-DB39694C270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690A-F4DF-4AB7-87BA-64CB13FFBF1E}" type="datetimeFigureOut">
              <a:rPr lang="th-TH" smtClean="0"/>
              <a:pPr/>
              <a:t>30/01/56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BFFDC77-0AB8-498C-AD12-DB39694C2701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9" name="ตัวยึดเนื้อหา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8" name="สี่เหลี่ยมผืนผ้า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ตัวยึดวันที่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FE50690A-F4DF-4AB7-87BA-64CB13FFBF1E}" type="datetimeFigureOut">
              <a:rPr lang="th-TH" smtClean="0"/>
              <a:pPr/>
              <a:t>30/01/56</a:t>
            </a:fld>
            <a:endParaRPr lang="th-TH"/>
          </a:p>
        </p:txBody>
      </p:sp>
      <p:sp>
        <p:nvSpPr>
          <p:cNvPr id="13" name="ตัวยึดหมายเลขภาพนิ่ง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BFFDC77-0AB8-498C-AD12-DB39694C2701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4" name="ตัวยึดท้ายกระดาษ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ตัวยึดชื่อเรื่อง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ยึดข้อความ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4" name="ตัวยึดวันที่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E50690A-F4DF-4AB7-87BA-64CB13FFBF1E}" type="datetimeFigureOut">
              <a:rPr lang="th-TH" smtClean="0"/>
              <a:pPr/>
              <a:t>30/01/56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ตัวยึด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BFFDC77-0AB8-498C-AD12-DB39694C2701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4.jpeg"/><Relationship Id="rId7" Type="http://schemas.openxmlformats.org/officeDocument/2006/relationships/image" Target="../media/image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5.jpeg"/><Relationship Id="rId7" Type="http://schemas.openxmlformats.org/officeDocument/2006/relationships/image" Target="../media/image33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.emf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5.jpeg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9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14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IMG_61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828800"/>
          </a:xfrm>
          <a:solidFill>
            <a:schemeClr val="tx1">
              <a:alpha val="59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6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ความร่วมมือระหว่าง</a:t>
            </a:r>
            <a:br>
              <a:rPr lang="th-TH" sz="36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th-TH" sz="36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มหาวิทยาลัยแม่</a:t>
            </a:r>
            <a:r>
              <a:rPr lang="th-TH" sz="3600" b="1" dirty="0" err="1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โจ้</a:t>
            </a:r>
            <a:r>
              <a:rPr lang="th-TH" sz="36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 – ชุมพร กับ</a:t>
            </a:r>
            <a:br>
              <a:rPr lang="th-TH" sz="36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th-TH" sz="36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บริษัทเครือเจริญโภคภัณฑ์อาหาร จำกัด (มหาชน)</a:t>
            </a:r>
            <a:endParaRPr lang="th-TH" sz="3600" b="1" dirty="0">
              <a:solidFill>
                <a:srgbClr val="00206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0" y="5661248"/>
            <a:ext cx="9144000" cy="1045840"/>
          </a:xfrm>
          <a:gradFill>
            <a:gsLst>
              <a:gs pos="60000">
                <a:srgbClr val="FFEFD1">
                  <a:alpha val="50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</p:spPr>
        <p:txBody>
          <a:bodyPr>
            <a:noAutofit/>
          </a:bodyPr>
          <a:lstStyle/>
          <a:p>
            <a:pPr algn="r"/>
            <a:r>
              <a:rPr lang="th-TH" sz="28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อาจารย์สมพร  มีแสงแก้ว</a:t>
            </a:r>
          </a:p>
          <a:p>
            <a:pPr algn="r"/>
            <a:r>
              <a:rPr lang="th-TH" sz="28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ผู้อำนวยการมหาวิทยาลัยแม่</a:t>
            </a:r>
            <a:r>
              <a:rPr lang="th-TH" sz="2800" b="1" dirty="0" err="1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โจ้</a:t>
            </a:r>
            <a:r>
              <a:rPr lang="th-TH" sz="2800" b="1" dirty="0" smtClean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 - ชุมพร</a:t>
            </a:r>
            <a:endParaRPr lang="th-TH" sz="2800" b="1" dirty="0">
              <a:solidFill>
                <a:srgbClr val="00206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16632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5" name="รูปภาพ 4" descr="mju_logo_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584" y="72008"/>
            <a:ext cx="1052736" cy="1052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4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/>
          </a:p>
        </p:txBody>
      </p:sp>
      <p:pic>
        <p:nvPicPr>
          <p:cNvPr id="90120" name="Picture 8" descr="DSC0013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2184006"/>
            <a:ext cx="7056387" cy="4396181"/>
          </a:xfrm>
          <a:noFill/>
          <a:ln w="38100">
            <a:solidFill>
              <a:srgbClr val="000080"/>
            </a:solidFill>
          </a:ln>
        </p:spPr>
      </p:pic>
      <p:sp>
        <p:nvSpPr>
          <p:cNvPr id="16388" name="Text Box 9"/>
          <p:cNvSpPr txBox="1">
            <a:spLocks noChangeArrowheads="1"/>
          </p:cNvSpPr>
          <p:nvPr/>
        </p:nvSpPr>
        <p:spPr bwMode="auto">
          <a:xfrm>
            <a:off x="755576" y="1563514"/>
            <a:ext cx="741618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600" b="1" dirty="0">
                <a:solidFill>
                  <a:srgbClr val="663300"/>
                </a:solidFill>
                <a:latin typeface="Browallia New" pitchFamily="34" charset="-34"/>
                <a:cs typeface="Browallia New" pitchFamily="34" charset="-34"/>
              </a:rPr>
              <a:t>บ่อ </a:t>
            </a:r>
            <a:r>
              <a:rPr lang="en-US" sz="3600" b="1" dirty="0">
                <a:solidFill>
                  <a:srgbClr val="663300"/>
                </a:solidFill>
                <a:latin typeface="Browallia New" pitchFamily="34" charset="-34"/>
                <a:cs typeface="Browallia New" pitchFamily="34" charset="-34"/>
              </a:rPr>
              <a:t>Drainage</a:t>
            </a:r>
            <a:endParaRPr lang="th-TH" sz="3600" b="1" dirty="0">
              <a:solidFill>
                <a:srgbClr val="6633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7" name="รูปภาพ 6" descr="mju_logo_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Line 4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/>
          </a:p>
        </p:txBody>
      </p:sp>
      <p:pic>
        <p:nvPicPr>
          <p:cNvPr id="91141" name="Picture 5" descr="IMG_033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624" y="2276872"/>
            <a:ext cx="6721475" cy="4321175"/>
          </a:xfrm>
          <a:noFill/>
          <a:ln w="38100">
            <a:solidFill>
              <a:srgbClr val="000080"/>
            </a:solidFill>
          </a:ln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827584" y="1556792"/>
            <a:ext cx="4535487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600" b="1" u="sng" dirty="0">
                <a:solidFill>
                  <a:srgbClr val="663300"/>
                </a:solidFill>
                <a:latin typeface="Browallia New" pitchFamily="34" charset="-34"/>
                <a:cs typeface="Browallia New" pitchFamily="34" charset="-34"/>
              </a:rPr>
              <a:t>บ่อพักน้ำ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2" name="รูปภาพ 11" descr="mju_logo_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95536" y="1772816"/>
            <a:ext cx="83529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ลักษณะบ่อเลี้ยงปูด้วย </a:t>
            </a:r>
            <a:r>
              <a:rPr lang="en-US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Poly </a:t>
            </a:r>
            <a:r>
              <a:rPr lang="en-US" sz="3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Ethylead</a:t>
            </a:r>
            <a:r>
              <a:rPr lang="en-US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 (PE) </a:t>
            </a:r>
            <a:r>
              <a:rPr lang="th-TH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หนา 0.75 </a:t>
            </a:r>
            <a:r>
              <a:rPr lang="en-US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mm </a:t>
            </a:r>
            <a:r>
              <a:rPr lang="th-TH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เพื่อเก็บกักน้ำ</a:t>
            </a:r>
            <a:endParaRPr lang="th-TH" sz="36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14344" name="Picture 8" descr="DSC007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996952"/>
            <a:ext cx="6626225" cy="3600450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2" name="รูปภาพ 11" descr="mju_logo_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/>
          </a:p>
        </p:txBody>
      </p:sp>
      <p:pic>
        <p:nvPicPr>
          <p:cNvPr id="55303" name="Picture 7" descr="DSC017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25143"/>
            <a:ext cx="3312368" cy="2010231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21509" name="Text Box 9"/>
          <p:cNvSpPr txBox="1">
            <a:spLocks noChangeArrowheads="1"/>
          </p:cNvSpPr>
          <p:nvPr/>
        </p:nvSpPr>
        <p:spPr bwMode="auto">
          <a:xfrm>
            <a:off x="827584" y="1556792"/>
            <a:ext cx="3673152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3600" b="1" dirty="0" smtClean="0">
                <a:solidFill>
                  <a:srgbClr val="663300"/>
                </a:solidFill>
                <a:latin typeface="Browallia New" pitchFamily="34" charset="-34"/>
                <a:cs typeface="Browallia New" pitchFamily="34" charset="-34"/>
              </a:rPr>
              <a:t>การ</a:t>
            </a:r>
            <a:r>
              <a:rPr lang="th-TH" sz="3600" b="1" dirty="0">
                <a:solidFill>
                  <a:srgbClr val="663300"/>
                </a:solidFill>
                <a:latin typeface="Browallia New" pitchFamily="34" charset="-34"/>
                <a:cs typeface="Browallia New" pitchFamily="34" charset="-34"/>
              </a:rPr>
              <a:t>ซ่อมแซมบ่อ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1" name="รูปภาพ 10" descr="mju_logo_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  <p:pic>
        <p:nvPicPr>
          <p:cNvPr id="8" name="Picture 12" descr="DSCF00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6104" y="2132856"/>
            <a:ext cx="3347864" cy="2510602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</p:spPr>
      </p:pic>
      <p:pic>
        <p:nvPicPr>
          <p:cNvPr id="9" name="Picture 13" descr="DSCF009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1628800"/>
            <a:ext cx="3816424" cy="5090145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>
              <a:cs typeface="+mj-cs"/>
            </a:endParaRPr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611560" y="1556792"/>
            <a:ext cx="50850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3600" b="1" dirty="0" smtClean="0">
                <a:solidFill>
                  <a:srgbClr val="663300"/>
                </a:solidFill>
                <a:latin typeface="Browallia New" pitchFamily="34" charset="-34"/>
                <a:cs typeface="Browallia New" pitchFamily="34" charset="-34"/>
              </a:rPr>
              <a:t>การเตรียมน้ำและอุปกรณ์ให้อากาศ</a:t>
            </a:r>
            <a:endParaRPr lang="th-TH" sz="3600" b="1" dirty="0">
              <a:solidFill>
                <a:srgbClr val="6633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23557" name="Text Box 13"/>
          <p:cNvSpPr txBox="1">
            <a:spLocks noChangeArrowheads="1"/>
          </p:cNvSpPr>
          <p:nvPr/>
        </p:nvSpPr>
        <p:spPr bwMode="auto">
          <a:xfrm>
            <a:off x="4386263" y="1120775"/>
            <a:ext cx="1841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4800">
              <a:latin typeface="Tahoma" pitchFamily="34" charset="0"/>
              <a:cs typeface="+mj-cs"/>
            </a:endParaRPr>
          </a:p>
        </p:txBody>
      </p:sp>
      <p:pic>
        <p:nvPicPr>
          <p:cNvPr id="20496" name="Picture 16" descr="CIMG208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2311400"/>
            <a:ext cx="6697663" cy="4070350"/>
          </a:xfrm>
          <a:noFill/>
          <a:ln w="38100">
            <a:solidFill>
              <a:srgbClr val="000080"/>
            </a:solidFill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2" name="รูปภาพ 11" descr="mju_logo_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26628" name="Text Box 10"/>
          <p:cNvSpPr txBox="1">
            <a:spLocks noChangeArrowheads="1"/>
          </p:cNvSpPr>
          <p:nvPr/>
        </p:nvSpPr>
        <p:spPr bwMode="auto">
          <a:xfrm>
            <a:off x="6876256" y="2204864"/>
            <a:ext cx="21371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4000" b="1" dirty="0">
                <a:solidFill>
                  <a:srgbClr val="663300"/>
                </a:solidFill>
                <a:latin typeface="Browallia New" pitchFamily="34" charset="-34"/>
                <a:cs typeface="Browallia New" pitchFamily="34" charset="-34"/>
              </a:rPr>
              <a:t>การปล่อยกุ้ง</a:t>
            </a:r>
          </a:p>
        </p:txBody>
      </p:sp>
      <p:pic>
        <p:nvPicPr>
          <p:cNvPr id="27659" name="Picture 11" descr="IMG_036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2008188"/>
            <a:ext cx="2519362" cy="1889125"/>
          </a:xfrm>
          <a:noFill/>
          <a:ln w="38100">
            <a:solidFill>
              <a:srgbClr val="000080"/>
            </a:solidFill>
          </a:ln>
        </p:spPr>
      </p:pic>
      <p:pic>
        <p:nvPicPr>
          <p:cNvPr id="27664" name="Picture 16" descr="DSC0009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75088" y="4581525"/>
            <a:ext cx="2641600" cy="1981200"/>
          </a:xfrm>
          <a:noFill/>
          <a:ln w="38100">
            <a:solidFill>
              <a:srgbClr val="000080"/>
            </a:solidFill>
          </a:ln>
        </p:spPr>
      </p:pic>
      <p:pic>
        <p:nvPicPr>
          <p:cNvPr id="27667" name="Picture 19" descr="DSC0009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4213" y="4633913"/>
            <a:ext cx="2519362" cy="1890712"/>
          </a:xfrm>
          <a:noFill/>
          <a:ln w="38100">
            <a:solidFill>
              <a:srgbClr val="000080"/>
            </a:solidFill>
          </a:ln>
        </p:spPr>
      </p:pic>
      <p:pic>
        <p:nvPicPr>
          <p:cNvPr id="27671" name="Picture 23" descr="IMG_036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738" y="1995488"/>
            <a:ext cx="2663825" cy="1997075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7661" name="Picture 13" descr="IMG_036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300788" y="3357563"/>
            <a:ext cx="2641600" cy="1981200"/>
          </a:xfrm>
          <a:noFill/>
          <a:ln w="38100">
            <a:solidFill>
              <a:srgbClr val="000080"/>
            </a:solidFill>
          </a:ln>
        </p:spPr>
      </p:pic>
      <p:sp>
        <p:nvSpPr>
          <p:cNvPr id="27672" name="AutoShape 24"/>
          <p:cNvSpPr>
            <a:spLocks noChangeArrowheads="1"/>
          </p:cNvSpPr>
          <p:nvPr/>
        </p:nvSpPr>
        <p:spPr bwMode="auto">
          <a:xfrm rot="1565622">
            <a:off x="6011863" y="3284538"/>
            <a:ext cx="1008062" cy="647700"/>
          </a:xfrm>
          <a:custGeom>
            <a:avLst/>
            <a:gdLst>
              <a:gd name="T0" fmla="*/ 1646701537 w 21600"/>
              <a:gd name="T1" fmla="*/ 0 h 21600"/>
              <a:gd name="T2" fmla="*/ 0 w 21600"/>
              <a:gd name="T3" fmla="*/ 291195140 h 21600"/>
              <a:gd name="T4" fmla="*/ 1646701537 w 21600"/>
              <a:gd name="T5" fmla="*/ 582390279 h 21600"/>
              <a:gd name="T6" fmla="*/ 2147483647 w 21600"/>
              <a:gd name="T7" fmla="*/ 29119514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33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7673" name="AutoShape 25"/>
          <p:cNvSpPr>
            <a:spLocks noChangeArrowheads="1"/>
          </p:cNvSpPr>
          <p:nvPr/>
        </p:nvSpPr>
        <p:spPr bwMode="auto">
          <a:xfrm rot="10800000">
            <a:off x="3203575" y="5300663"/>
            <a:ext cx="1008063" cy="647700"/>
          </a:xfrm>
          <a:custGeom>
            <a:avLst/>
            <a:gdLst>
              <a:gd name="T0" fmla="*/ 1646707651 w 21600"/>
              <a:gd name="T1" fmla="*/ 0 h 21600"/>
              <a:gd name="T2" fmla="*/ 0 w 21600"/>
              <a:gd name="T3" fmla="*/ 291195140 h 21600"/>
              <a:gd name="T4" fmla="*/ 1646707651 w 21600"/>
              <a:gd name="T5" fmla="*/ 582390279 h 21600"/>
              <a:gd name="T6" fmla="*/ 2147483647 w 21600"/>
              <a:gd name="T7" fmla="*/ 29119514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33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7670" name="AutoShape 22"/>
          <p:cNvSpPr>
            <a:spLocks noChangeArrowheads="1"/>
          </p:cNvSpPr>
          <p:nvPr/>
        </p:nvSpPr>
        <p:spPr bwMode="auto">
          <a:xfrm>
            <a:off x="3203575" y="2636838"/>
            <a:ext cx="1008063" cy="647700"/>
          </a:xfrm>
          <a:custGeom>
            <a:avLst/>
            <a:gdLst>
              <a:gd name="T0" fmla="*/ 1646707651 w 21600"/>
              <a:gd name="T1" fmla="*/ 0 h 21600"/>
              <a:gd name="T2" fmla="*/ 0 w 21600"/>
              <a:gd name="T3" fmla="*/ 291195140 h 21600"/>
              <a:gd name="T4" fmla="*/ 1646707651 w 21600"/>
              <a:gd name="T5" fmla="*/ 582390279 h 21600"/>
              <a:gd name="T6" fmla="*/ 2147483647 w 21600"/>
              <a:gd name="T7" fmla="*/ 29119514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33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8" name="รูปภาพ 17" descr="mju_logo_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72" grpId="0" animBg="1"/>
      <p:bldP spid="27673" grpId="0" animBg="1"/>
      <p:bldP spid="2767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179512" y="1640994"/>
            <a:ext cx="87129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40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การให้อาหารกุ้ง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5148064" y="2492896"/>
            <a:ext cx="27285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ในปัจจุบัน</a:t>
            </a:r>
            <a:endParaRPr lang="th-TH" sz="36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5" name="รูปภาพ 14" descr="mju_logo_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827584" y="2492896"/>
            <a:ext cx="24482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ในอดีต</a:t>
            </a:r>
            <a:endParaRPr lang="th-TH" sz="36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10" name="รูปภาพ 9" descr="IMG_22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2996952"/>
            <a:ext cx="3856297" cy="2880320"/>
          </a:xfrm>
          <a:prstGeom prst="rect">
            <a:avLst/>
          </a:prstGeom>
        </p:spPr>
      </p:pic>
      <p:pic>
        <p:nvPicPr>
          <p:cNvPr id="13" name="Picture 10" descr="DSC000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356992"/>
            <a:ext cx="3024187" cy="2268538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0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107504" y="1484784"/>
            <a:ext cx="87129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การจับกุ้ง</a:t>
            </a:r>
            <a:endParaRPr lang="th-TH" sz="40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6300192" y="2132856"/>
            <a:ext cx="21525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ในปัจจุบัน</a:t>
            </a:r>
            <a:endParaRPr lang="th-TH" sz="36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5" name="รูปภาพ 14" descr="mju_logo_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79512" y="2132856"/>
            <a:ext cx="24482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ในอดีต</a:t>
            </a:r>
            <a:endParaRPr lang="th-TH" sz="36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9" name="รูปภาพ 8" descr="IMG_11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2924944"/>
            <a:ext cx="2258222" cy="1686697"/>
          </a:xfrm>
          <a:prstGeom prst="rect">
            <a:avLst/>
          </a:prstGeom>
        </p:spPr>
      </p:pic>
      <p:pic>
        <p:nvPicPr>
          <p:cNvPr id="10" name="รูปภาพ 9" descr="IMG_12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942376" y="2546456"/>
            <a:ext cx="2699407" cy="2016224"/>
          </a:xfrm>
          <a:prstGeom prst="rect">
            <a:avLst/>
          </a:prstGeom>
        </p:spPr>
      </p:pic>
      <p:pic>
        <p:nvPicPr>
          <p:cNvPr id="12" name="รูปภาพ 11" descr="IMG_117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00" y="4662280"/>
            <a:ext cx="2249768" cy="1647088"/>
          </a:xfrm>
          <a:prstGeom prst="rect">
            <a:avLst/>
          </a:prstGeom>
        </p:spPr>
      </p:pic>
      <p:pic>
        <p:nvPicPr>
          <p:cNvPr id="13" name="รูปภาพ 12" descr="IMG_117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3968" y="4941168"/>
            <a:ext cx="2016224" cy="1721969"/>
          </a:xfrm>
          <a:prstGeom prst="rect">
            <a:avLst/>
          </a:prstGeom>
        </p:spPr>
      </p:pic>
      <p:pic>
        <p:nvPicPr>
          <p:cNvPr id="16" name="รูปภาพ 15" descr="IMG_465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2708920"/>
            <a:ext cx="1944216" cy="1453301"/>
          </a:xfrm>
          <a:prstGeom prst="rect">
            <a:avLst/>
          </a:prstGeom>
        </p:spPr>
      </p:pic>
      <p:pic>
        <p:nvPicPr>
          <p:cNvPr id="18" name="รูปภาพ 17" descr="IMG_488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9552" y="4221088"/>
            <a:ext cx="3096344" cy="2314517"/>
          </a:xfrm>
          <a:prstGeom prst="rect">
            <a:avLst/>
          </a:prstGeom>
        </p:spPr>
      </p:pic>
      <p:pic>
        <p:nvPicPr>
          <p:cNvPr id="19" name="รูปภาพ 18" descr="IMG_488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23728" y="2708920"/>
            <a:ext cx="1944216" cy="1453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0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3491880" y="1431181"/>
            <a:ext cx="2014538" cy="7016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4000" b="1" dirty="0">
                <a:solidFill>
                  <a:srgbClr val="663300"/>
                </a:solidFill>
                <a:latin typeface="Browallia New" pitchFamily="34" charset="-34"/>
                <a:cs typeface="Browallia New" pitchFamily="34" charset="-34"/>
              </a:rPr>
              <a:t>การดูดเลน</a:t>
            </a:r>
          </a:p>
        </p:txBody>
      </p:sp>
      <p:pic>
        <p:nvPicPr>
          <p:cNvPr id="57357" name="Picture 13" descr="DSC0010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3688" y="2204864"/>
            <a:ext cx="3096344" cy="2123552"/>
          </a:xfrm>
          <a:noFill/>
          <a:ln w="38100">
            <a:solidFill>
              <a:srgbClr val="000080"/>
            </a:solidFill>
          </a:ln>
        </p:spPr>
      </p:pic>
      <p:pic>
        <p:nvPicPr>
          <p:cNvPr id="57363" name="Picture 19" descr="CIMG208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99592" y="4509120"/>
            <a:ext cx="3096344" cy="2084310"/>
          </a:xfrm>
          <a:noFill/>
          <a:ln w="38100">
            <a:solidFill>
              <a:srgbClr val="000080"/>
            </a:solidFill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2" name="รูปภาพ 11" descr="mju_logo_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  <p:pic>
        <p:nvPicPr>
          <p:cNvPr id="9" name="รูปภาพ 8" descr="IMG_3753 - Cop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1988840"/>
            <a:ext cx="2988630" cy="2232248"/>
          </a:xfrm>
          <a:prstGeom prst="rect">
            <a:avLst/>
          </a:prstGeom>
        </p:spPr>
      </p:pic>
      <p:pic>
        <p:nvPicPr>
          <p:cNvPr id="13" name="รูปภาพ 12" descr="IMG_374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4437112"/>
            <a:ext cx="2987823" cy="2231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7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รูปภาพ 16" descr="DSC01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2348879"/>
            <a:ext cx="2880320" cy="2200537"/>
          </a:xfrm>
          <a:prstGeom prst="rect">
            <a:avLst/>
          </a:prstGeom>
        </p:spPr>
      </p:pic>
      <p:sp>
        <p:nvSpPr>
          <p:cNvPr id="33795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251520" y="1556792"/>
            <a:ext cx="5254898" cy="70788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663300"/>
                </a:solidFill>
                <a:latin typeface="Browallia New" pitchFamily="34" charset="-34"/>
                <a:cs typeface="Browallia New" pitchFamily="34" charset="-34"/>
              </a:rPr>
              <a:t>การใช้ประโยชน์จากเลนนากุ้ง</a:t>
            </a:r>
            <a:endParaRPr lang="th-TH" sz="4000" b="1" dirty="0">
              <a:solidFill>
                <a:srgbClr val="6633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2" name="รูปภาพ 11" descr="mju_logo_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  <p:pic>
        <p:nvPicPr>
          <p:cNvPr id="16" name="รูปภาพ 15" descr="DSC010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2388230"/>
            <a:ext cx="2837458" cy="2160240"/>
          </a:xfrm>
          <a:prstGeom prst="rect">
            <a:avLst/>
          </a:prstGeom>
        </p:spPr>
      </p:pic>
      <p:pic>
        <p:nvPicPr>
          <p:cNvPr id="18" name="รูปภาพ 17" descr="DSC010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6140" y="2237522"/>
            <a:ext cx="2744814" cy="2304256"/>
          </a:xfrm>
          <a:prstGeom prst="rect">
            <a:avLst/>
          </a:prstGeom>
        </p:spPr>
      </p:pic>
      <p:pic>
        <p:nvPicPr>
          <p:cNvPr id="19" name="รูปภาพ 18" descr="DSC01401_resiz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5" y="4610318"/>
            <a:ext cx="2736305" cy="2159871"/>
          </a:xfrm>
          <a:prstGeom prst="rect">
            <a:avLst/>
          </a:prstGeom>
        </p:spPr>
      </p:pic>
      <p:pic>
        <p:nvPicPr>
          <p:cNvPr id="20" name="รูปภาพ 19" descr="DSC01578_resiz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88768" y="4642249"/>
            <a:ext cx="2884514" cy="2135281"/>
          </a:xfrm>
          <a:prstGeom prst="rect">
            <a:avLst/>
          </a:prstGeom>
        </p:spPr>
      </p:pic>
      <p:pic>
        <p:nvPicPr>
          <p:cNvPr id="21" name="รูปภาพ 20" descr="DSC0158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45290" y="4609591"/>
            <a:ext cx="2880320" cy="2204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IMG_61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Line 3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2195736" y="1484784"/>
            <a:ext cx="5708614" cy="70788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th-TH" sz="4000" b="1" dirty="0">
                <a:solidFill>
                  <a:srgbClr val="663300"/>
                </a:solidFill>
                <a:latin typeface="Browallia New" pitchFamily="34" charset="-34"/>
                <a:cs typeface="Browallia New" pitchFamily="34" charset="-34"/>
              </a:rPr>
              <a:t> มาตรการป้องกันโรค </a:t>
            </a:r>
            <a:r>
              <a:rPr lang="en-US" sz="4000" b="1" dirty="0">
                <a:solidFill>
                  <a:srgbClr val="663300"/>
                </a:solidFill>
                <a:latin typeface="Browallia New" pitchFamily="34" charset="-34"/>
                <a:cs typeface="Browallia New" pitchFamily="34" charset="-34"/>
              </a:rPr>
              <a:t>(</a:t>
            </a:r>
            <a:r>
              <a:rPr lang="en-US" sz="4000" b="1" dirty="0" err="1">
                <a:solidFill>
                  <a:srgbClr val="663300"/>
                </a:solidFill>
                <a:latin typeface="Browallia New" pitchFamily="34" charset="-34"/>
                <a:cs typeface="Browallia New" pitchFamily="34" charset="-34"/>
              </a:rPr>
              <a:t>Biosecurity</a:t>
            </a:r>
            <a:r>
              <a:rPr lang="en-US" sz="4000" b="1" dirty="0">
                <a:solidFill>
                  <a:srgbClr val="663300"/>
                </a:solidFill>
                <a:latin typeface="Browallia New" pitchFamily="34" charset="-34"/>
                <a:cs typeface="Browallia New" pitchFamily="34" charset="-34"/>
              </a:rPr>
              <a:t>)</a:t>
            </a:r>
            <a:r>
              <a:rPr lang="th-TH" sz="4000" b="1" dirty="0">
                <a:solidFill>
                  <a:srgbClr val="663300"/>
                </a:solidFill>
                <a:latin typeface="Browallia New" pitchFamily="34" charset="-34"/>
                <a:cs typeface="Browallia New" pitchFamily="34" charset="-34"/>
              </a:rPr>
              <a:t> </a:t>
            </a:r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1115616" y="2420888"/>
            <a:ext cx="2447925" cy="5794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200" b="1" u="sng" dirty="0">
                <a:solidFill>
                  <a:srgbClr val="663300"/>
                </a:solidFill>
                <a:latin typeface="Browallia New" pitchFamily="34" charset="-34"/>
                <a:cs typeface="Browallia New" pitchFamily="34" charset="-34"/>
              </a:rPr>
              <a:t>รั้วกั้นรอบฟาร์ม</a:t>
            </a:r>
          </a:p>
        </p:txBody>
      </p:sp>
      <p:pic>
        <p:nvPicPr>
          <p:cNvPr id="142348" name="Picture 12" descr="IMG_037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6463" y="3356124"/>
            <a:ext cx="3995737" cy="3068637"/>
          </a:xfrm>
          <a:noFill/>
          <a:ln w="38100">
            <a:solidFill>
              <a:srgbClr val="000080"/>
            </a:solidFill>
          </a:ln>
        </p:spPr>
      </p:pic>
      <p:pic>
        <p:nvPicPr>
          <p:cNvPr id="142352" name="Picture 16" descr="CIMG20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354536"/>
            <a:ext cx="3960812" cy="3098800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4" name="รูปภาพ 13" descr="mju_logo_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4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1763688" y="1491506"/>
            <a:ext cx="66247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ระบบป้องกันเชื้อโรคจากข้างนอกเข้าฟาร์ม</a:t>
            </a:r>
          </a:p>
        </p:txBody>
      </p:sp>
      <p:pic>
        <p:nvPicPr>
          <p:cNvPr id="17427" name="Picture 19" descr="CIMG206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92080" y="2204864"/>
            <a:ext cx="3241675" cy="2381250"/>
          </a:xfrm>
          <a:noFill/>
          <a:ln w="38100">
            <a:solidFill>
              <a:srgbClr val="000080"/>
            </a:solidFill>
          </a:ln>
        </p:spPr>
      </p:pic>
      <p:pic>
        <p:nvPicPr>
          <p:cNvPr id="17431" name="Picture 23" descr="IMG_035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576" y="2276872"/>
            <a:ext cx="3168650" cy="2262188"/>
          </a:xfrm>
          <a:noFill/>
          <a:ln w="38100">
            <a:solidFill>
              <a:srgbClr val="000080"/>
            </a:solidFill>
          </a:ln>
        </p:spPr>
      </p:pic>
      <p:pic>
        <p:nvPicPr>
          <p:cNvPr id="17421" name="Picture 13" descr="IMG_034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771775" y="4076700"/>
            <a:ext cx="3384550" cy="2487613"/>
          </a:xfrm>
          <a:noFill/>
          <a:ln w="38100">
            <a:solidFill>
              <a:srgbClr val="000080"/>
            </a:solidFill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3" name="รูปภาพ 12" descr="mju_logo_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36868" name="Text Box 15"/>
          <p:cNvSpPr txBox="1">
            <a:spLocks noChangeArrowheads="1"/>
          </p:cNvSpPr>
          <p:nvPr/>
        </p:nvSpPr>
        <p:spPr bwMode="auto">
          <a:xfrm>
            <a:off x="1331640" y="1844824"/>
            <a:ext cx="6264275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 u="sng" dirty="0">
                <a:solidFill>
                  <a:srgbClr val="663300"/>
                </a:solidFill>
                <a:latin typeface="Browallia New" pitchFamily="34" charset="-34"/>
                <a:cs typeface="Browallia New" pitchFamily="34" charset="-34"/>
              </a:rPr>
              <a:t>การป้องกันโรคจากบุคคลภายนอก</a:t>
            </a:r>
          </a:p>
        </p:txBody>
      </p:sp>
      <p:pic>
        <p:nvPicPr>
          <p:cNvPr id="15385" name="Picture 25" descr="CIMG206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2802731"/>
            <a:ext cx="3860800" cy="2930525"/>
          </a:xfrm>
          <a:noFill/>
          <a:ln w="38100">
            <a:solidFill>
              <a:srgbClr val="000080"/>
            </a:solidFill>
          </a:ln>
        </p:spPr>
      </p:pic>
      <p:pic>
        <p:nvPicPr>
          <p:cNvPr id="15387" name="Picture 27" descr="CIMG206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363" y="2802731"/>
            <a:ext cx="3887787" cy="2916238"/>
          </a:xfrm>
          <a:noFill/>
          <a:ln w="38100">
            <a:solidFill>
              <a:srgbClr val="000080"/>
            </a:solidFill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2" name="รูปภาพ 11" descr="mju_logo_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5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Line 4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5220072" y="2060848"/>
            <a:ext cx="3311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เชือกกันนก</a:t>
            </a: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55576" y="2060848"/>
            <a:ext cx="3311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รั้วกันปู</a:t>
            </a:r>
          </a:p>
        </p:txBody>
      </p:sp>
      <p:pic>
        <p:nvPicPr>
          <p:cNvPr id="125961" name="Picture 9" descr="DSC0024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76825" y="2852738"/>
            <a:ext cx="3429000" cy="2571750"/>
          </a:xfrm>
          <a:noFill/>
          <a:ln w="38100">
            <a:solidFill>
              <a:srgbClr val="000080"/>
            </a:solidFill>
          </a:ln>
        </p:spPr>
      </p:pic>
      <p:pic>
        <p:nvPicPr>
          <p:cNvPr id="125965" name="Picture 13" descr="DSC0005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4213" y="2852738"/>
            <a:ext cx="3429000" cy="2571750"/>
          </a:xfrm>
          <a:noFill/>
          <a:ln w="38100">
            <a:solidFill>
              <a:srgbClr val="000080"/>
            </a:solidFill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3" name="รูปภาพ 12" descr="mju_logo_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5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2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179512" y="1556792"/>
            <a:ext cx="87129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แหล่งเรียนรู้ของนักศึกษา</a:t>
            </a:r>
            <a:endParaRPr lang="th-TH" sz="40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5" name="รูปภาพ 14" descr="mju_logo_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  <p:pic>
        <p:nvPicPr>
          <p:cNvPr id="16" name="รูปภาพ 15" descr="DSC032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2341" y="3933056"/>
            <a:ext cx="3803915" cy="2852936"/>
          </a:xfrm>
          <a:prstGeom prst="rect">
            <a:avLst/>
          </a:prstGeom>
        </p:spPr>
      </p:pic>
      <p:pic>
        <p:nvPicPr>
          <p:cNvPr id="12" name="รูปภาพ 11" descr="DSC089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2348880"/>
            <a:ext cx="3744416" cy="2808312"/>
          </a:xfrm>
          <a:prstGeom prst="rect">
            <a:avLst/>
          </a:prstGeom>
        </p:spPr>
      </p:pic>
      <p:pic>
        <p:nvPicPr>
          <p:cNvPr id="13" name="รูปภาพ 12" descr="DSC0897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6096" y="1556792"/>
            <a:ext cx="3552394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611560" y="1484784"/>
            <a:ext cx="82089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แหล่งเรียนรู้ของนักศึกษา</a:t>
            </a:r>
            <a:endParaRPr lang="th-TH" sz="40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5" name="รูปภาพ 14" descr="mju_logo_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  <p:pic>
        <p:nvPicPr>
          <p:cNvPr id="9" name="รูปภาพ 8" descr="IMG_0021_resiz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2132856"/>
            <a:ext cx="2963168" cy="2222376"/>
          </a:xfrm>
          <a:prstGeom prst="rect">
            <a:avLst/>
          </a:prstGeom>
        </p:spPr>
      </p:pic>
      <p:pic>
        <p:nvPicPr>
          <p:cNvPr id="10" name="รูปภาพ 9" descr="DSC039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2636912"/>
            <a:ext cx="4283968" cy="3212976"/>
          </a:xfrm>
          <a:prstGeom prst="rect">
            <a:avLst/>
          </a:prstGeom>
        </p:spPr>
      </p:pic>
      <p:pic>
        <p:nvPicPr>
          <p:cNvPr id="16" name="รูปภาพ 15" descr="IMG_0030_resiz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4437112"/>
            <a:ext cx="2952328" cy="2214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39552" y="1628800"/>
            <a:ext cx="8352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แหล่งเรียนรู้ของนักศึกษา</a:t>
            </a:r>
            <a:endParaRPr lang="th-TH" sz="40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5" name="รูปภาพ 14" descr="mju_logo_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  <p:pic>
        <p:nvPicPr>
          <p:cNvPr id="12" name="รูปภาพ 11" descr="21-07-2003 0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2780928"/>
            <a:ext cx="4136008" cy="3102006"/>
          </a:xfrm>
          <a:prstGeom prst="rect">
            <a:avLst/>
          </a:prstGeom>
        </p:spPr>
      </p:pic>
      <p:pic>
        <p:nvPicPr>
          <p:cNvPr id="13" name="รูปภาพ 12" descr="IMG_0027_resiz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1628800"/>
            <a:ext cx="3251200" cy="2438400"/>
          </a:xfrm>
          <a:prstGeom prst="rect">
            <a:avLst/>
          </a:prstGeom>
        </p:spPr>
      </p:pic>
      <p:pic>
        <p:nvPicPr>
          <p:cNvPr id="16" name="รูปภาพ 15" descr="IMG_0024_resiz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4221088"/>
            <a:ext cx="32512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39552" y="1628800"/>
            <a:ext cx="8352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ฐานการเรียนรู้เพื่อศึกษาดูงานและฝึกอบรม</a:t>
            </a:r>
            <a:endParaRPr lang="th-TH" sz="40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5" name="รูปภาพ 14" descr="mju_logo_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  <p:pic>
        <p:nvPicPr>
          <p:cNvPr id="9" name="รูปภาพ 8" descr="DSC078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2654914"/>
            <a:ext cx="4392488" cy="3294366"/>
          </a:xfrm>
          <a:prstGeom prst="rect">
            <a:avLst/>
          </a:prstGeom>
        </p:spPr>
      </p:pic>
      <p:pic>
        <p:nvPicPr>
          <p:cNvPr id="10" name="รูปภาพ 9" descr="DSC077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2636912"/>
            <a:ext cx="4416491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611560" y="1628800"/>
            <a:ext cx="82809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ฐานการเรียนรู้เพื่อศึกษาดูงานและฝึกอบรม</a:t>
            </a:r>
            <a:endParaRPr lang="th-TH" sz="40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5" name="รูปภาพ 14" descr="mju_logo_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  <p:pic>
        <p:nvPicPr>
          <p:cNvPr id="12" name="รูปภาพ 11" descr="DSC036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708920"/>
            <a:ext cx="4187957" cy="3140968"/>
          </a:xfrm>
          <a:prstGeom prst="rect">
            <a:avLst/>
          </a:prstGeom>
        </p:spPr>
      </p:pic>
      <p:pic>
        <p:nvPicPr>
          <p:cNvPr id="13" name="รูปภาพ 12" descr="DSC036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2708920"/>
            <a:ext cx="4211960" cy="3158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39552" y="1628800"/>
            <a:ext cx="8352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ฐานการเรียนรู้เพื่อศึกษาดูงานและฝึกอบรม</a:t>
            </a:r>
            <a:endParaRPr lang="th-TH" sz="40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5" name="รูปภาพ 14" descr="mju_logo_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  <p:pic>
        <p:nvPicPr>
          <p:cNvPr id="9" name="รูปภาพ 8" descr="DSC01198_resize.JPG"/>
          <p:cNvPicPr>
            <a:picLocks noChangeAspect="1"/>
          </p:cNvPicPr>
          <p:nvPr/>
        </p:nvPicPr>
        <p:blipFill>
          <a:blip r:embed="rId4" cstate="print"/>
          <a:srcRect l="7498"/>
          <a:stretch>
            <a:fillRect/>
          </a:stretch>
        </p:blipFill>
        <p:spPr>
          <a:xfrm>
            <a:off x="107504" y="2780928"/>
            <a:ext cx="4441329" cy="3312368"/>
          </a:xfrm>
          <a:prstGeom prst="rect">
            <a:avLst/>
          </a:prstGeom>
        </p:spPr>
      </p:pic>
      <p:pic>
        <p:nvPicPr>
          <p:cNvPr id="10" name="รูปภาพ 9" descr="DSC01203_resiz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2636912"/>
            <a:ext cx="4320480" cy="3527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 descr="IMG_61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รูปภาพ 15" descr="DSC01395_resi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2186" y="4365104"/>
            <a:ext cx="4431814" cy="2492896"/>
          </a:xfrm>
          <a:prstGeom prst="rect">
            <a:avLst/>
          </a:prstGeom>
        </p:spPr>
      </p:pic>
      <p:sp>
        <p:nvSpPr>
          <p:cNvPr id="27651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39552" y="1628800"/>
            <a:ext cx="8352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ฐานการเรียนรู้เพื่อศึกษาดูงานและฝึกอบรม</a:t>
            </a:r>
            <a:endParaRPr lang="th-TH" sz="40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5" name="รูปภาพ 14" descr="mju_logo_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  <p:pic>
        <p:nvPicPr>
          <p:cNvPr id="13" name="รูปภาพ 12" descr="DSC01393_resiz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4488772"/>
            <a:ext cx="4211960" cy="2369228"/>
          </a:xfrm>
          <a:prstGeom prst="rect">
            <a:avLst/>
          </a:prstGeom>
        </p:spPr>
      </p:pic>
      <p:pic>
        <p:nvPicPr>
          <p:cNvPr id="12" name="รูปภาพ 11" descr="DSC01398_resiz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2204864"/>
            <a:ext cx="5040560" cy="2835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39552" y="1628800"/>
            <a:ext cx="8352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ความร่วมมือ</a:t>
            </a:r>
            <a:r>
              <a:rPr lang="th-TH" sz="40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ด้านสห</a:t>
            </a:r>
            <a:r>
              <a:rPr lang="th-TH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กิจศึกษา</a:t>
            </a:r>
            <a:endParaRPr lang="th-TH" sz="40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5" name="รูปภาพ 14" descr="mju_logo_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  <p:pic>
        <p:nvPicPr>
          <p:cNvPr id="9" name="รูปภาพ 8" descr="DSC000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564904"/>
            <a:ext cx="4032448" cy="3024336"/>
          </a:xfrm>
          <a:prstGeom prst="rect">
            <a:avLst/>
          </a:prstGeom>
        </p:spPr>
      </p:pic>
      <p:pic>
        <p:nvPicPr>
          <p:cNvPr id="10" name="รูปภาพ 9" descr="DSC000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564904"/>
            <a:ext cx="4139951" cy="310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179512" y="1628800"/>
            <a:ext cx="87129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ความร่วมมือ</a:t>
            </a:r>
            <a:r>
              <a:rPr lang="th-TH" sz="3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ด้านสห</a:t>
            </a:r>
            <a:r>
              <a:rPr lang="th-TH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กิจศึกษา</a:t>
            </a:r>
            <a:endParaRPr lang="th-TH" sz="36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5" name="รูปภาพ 14" descr="mju_logo_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  <p:pic>
        <p:nvPicPr>
          <p:cNvPr id="7" name="รูปภาพ 6" descr="ขณะปฎิบัติงาน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2348880"/>
            <a:ext cx="2742632" cy="2060848"/>
          </a:xfrm>
          <a:prstGeom prst="rect">
            <a:avLst/>
          </a:prstGeom>
        </p:spPr>
      </p:pic>
      <p:pic>
        <p:nvPicPr>
          <p:cNvPr id="8" name="รูปภาพ 7" descr="ฝึกงานจีน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1628800"/>
            <a:ext cx="4032448" cy="3024336"/>
          </a:xfrm>
          <a:prstGeom prst="rect">
            <a:avLst/>
          </a:prstGeom>
        </p:spPr>
      </p:pic>
      <p:pic>
        <p:nvPicPr>
          <p:cNvPr id="9" name="รูปภาพ 8" descr="ฝึกงานจีน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4581128"/>
            <a:ext cx="2795803" cy="2096852"/>
          </a:xfrm>
          <a:prstGeom prst="rect">
            <a:avLst/>
          </a:prstGeom>
        </p:spPr>
      </p:pic>
      <p:pic>
        <p:nvPicPr>
          <p:cNvPr id="10" name="รูปภาพ 9" descr="ขณะปฎิบัติงาน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35896" y="4797152"/>
            <a:ext cx="2363755" cy="1772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179512" y="1628800"/>
            <a:ext cx="87129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การสัมภาษณ์รับสมัครนักศึกษาเพื่อทำงานกับ </a:t>
            </a:r>
            <a:r>
              <a:rPr lang="en-US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CP</a:t>
            </a:r>
            <a:endParaRPr lang="th-TH" sz="40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5" name="รูปภาพ 14" descr="mju_logo_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  <p:pic>
        <p:nvPicPr>
          <p:cNvPr id="7" name="รูปภาพ 6" descr="312488_405835306170868_1507478235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348880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 descr="62351_405835566170842_275895320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3140968"/>
            <a:ext cx="313184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 descr="735083_405837659503966_1573302852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4149080"/>
            <a:ext cx="3251853" cy="2438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296357_1916252916115_117889185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7651" name="Line 6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179512" y="2780928"/>
            <a:ext cx="871296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บัณฑิตสาขาการประมง มีงานทำ 100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 %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5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40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15" name="รูปภาพ 14" descr="mju_logo_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IMG_61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IMG_61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2827973-B82D-4289-A2E1-4AFFC1771431}" type="datetime1">
              <a:rPr lang="th-TH" smtClean="0"/>
              <a:pPr>
                <a:defRPr/>
              </a:pPr>
              <a:t>30/01/56</a:t>
            </a:fld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8F865D0D-1051-4B48-B9D9-A2276B5F8049}" type="slidenum">
              <a:rPr lang="th-TH" smtClean="0"/>
              <a:pPr>
                <a:defRPr/>
              </a:pPr>
              <a:t>6</a:t>
            </a:fld>
            <a:endParaRPr lang="th-TH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1170000"/>
            <a:ext cx="3929090" cy="568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14313" y="142875"/>
            <a:ext cx="5143500" cy="1143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 fontScale="90000"/>
          </a:bodyPr>
          <a:lstStyle/>
          <a:p>
            <a:pPr algn="ctr">
              <a:defRPr/>
            </a:pPr>
            <a:r>
              <a:rPr lang="th-TH" sz="4400" b="1" dirty="0">
                <a:latin typeface="Browallia New" pitchFamily="34" charset="-34"/>
                <a:ea typeface="+mj-ea"/>
                <a:cs typeface="Browallia New" pitchFamily="34" charset="-34"/>
              </a:rPr>
              <a:t>พื้นที่มหาวิทยาลัยแม่โจ้ </a:t>
            </a:r>
            <a:r>
              <a:rPr lang="en-US" sz="4400" b="1" dirty="0">
                <a:latin typeface="Browallia New" pitchFamily="34" charset="-34"/>
                <a:ea typeface="+mj-ea"/>
                <a:cs typeface="Browallia New" pitchFamily="34" charset="-34"/>
              </a:rPr>
              <a:t>–</a:t>
            </a:r>
            <a:r>
              <a:rPr lang="th-TH" sz="4400" b="1" dirty="0">
                <a:latin typeface="Browallia New" pitchFamily="34" charset="-34"/>
                <a:ea typeface="+mj-ea"/>
                <a:cs typeface="Browallia New" pitchFamily="34" charset="-34"/>
              </a:rPr>
              <a:t> ชุมพร</a:t>
            </a:r>
            <a:endParaRPr lang="th-TH" sz="4400" dirty="0">
              <a:latin typeface="Browallia New" pitchFamily="34" charset="-34"/>
              <a:ea typeface="+mj-ea"/>
              <a:cs typeface="Browallia New" pitchFamily="34" charset="-34"/>
            </a:endParaRPr>
          </a:p>
        </p:txBody>
      </p:sp>
      <p:sp>
        <p:nvSpPr>
          <p:cNvPr id="8198" name="Text Box 2"/>
          <p:cNvSpPr txBox="1">
            <a:spLocks noChangeArrowheads="1"/>
          </p:cNvSpPr>
          <p:nvPr/>
        </p:nvSpPr>
        <p:spPr bwMode="auto">
          <a:xfrm>
            <a:off x="3167781" y="1340768"/>
            <a:ext cx="6012731" cy="5286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2600" b="1" dirty="0">
                <a:latin typeface="Browallia New" pitchFamily="34" charset="-34"/>
                <a:cs typeface="Browallia New" pitchFamily="34" charset="-34"/>
              </a:rPr>
              <a:t>1</a:t>
            </a:r>
            <a:r>
              <a:rPr lang="th-TH" sz="2600" b="1" dirty="0">
                <a:latin typeface="Browallia New" pitchFamily="34" charset="-34"/>
                <a:ea typeface="Angsana New" pitchFamily="18" charset="-34"/>
                <a:cs typeface="Browallia New" pitchFamily="34" charset="-34"/>
              </a:rPr>
              <a:t>. พื้นที่จัดสรรให้ชาวบ้านเช่า จำนวน 332</a:t>
            </a:r>
            <a:r>
              <a:rPr lang="en-US" sz="2600" b="1" dirty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600" b="1" dirty="0">
                <a:latin typeface="Browallia New" pitchFamily="34" charset="-34"/>
                <a:ea typeface="Angsana New" pitchFamily="18" charset="-34"/>
                <a:cs typeface="Browallia New" pitchFamily="34" charset="-34"/>
              </a:rPr>
              <a:t>ไร่</a:t>
            </a:r>
            <a:endParaRPr lang="en-US" sz="2600" b="1" dirty="0">
              <a:latin typeface="Browallia New" pitchFamily="34" charset="-34"/>
              <a:cs typeface="Browallia New" pitchFamily="34" charset="-34"/>
            </a:endParaRPr>
          </a:p>
          <a:p>
            <a:pPr>
              <a:spcAft>
                <a:spcPts val="1000"/>
              </a:spcAft>
            </a:pPr>
            <a:r>
              <a:rPr lang="en-US" sz="2600" b="1" dirty="0">
                <a:latin typeface="Browallia New" pitchFamily="34" charset="-34"/>
                <a:cs typeface="Browallia New" pitchFamily="34" charset="-34"/>
              </a:rPr>
              <a:t>2</a:t>
            </a:r>
            <a:r>
              <a:rPr lang="th-TH" sz="2600" b="1" dirty="0">
                <a:latin typeface="Browallia New" pitchFamily="34" charset="-34"/>
                <a:cs typeface="Browallia New" pitchFamily="34" charset="-34"/>
              </a:rPr>
              <a:t>. พื้นที่บริเวณชายหาดเพื่อการพักผ่อน จำนวน 100 ไร่</a:t>
            </a:r>
            <a:endParaRPr lang="en-US" sz="2600" b="1" dirty="0">
              <a:latin typeface="Browallia New" pitchFamily="34" charset="-34"/>
              <a:cs typeface="Browallia New" pitchFamily="34" charset="-34"/>
            </a:endParaRPr>
          </a:p>
          <a:p>
            <a:pPr>
              <a:spcAft>
                <a:spcPts val="1000"/>
              </a:spcAft>
            </a:pPr>
            <a:r>
              <a:rPr lang="en-US" sz="2600" b="1" dirty="0">
                <a:latin typeface="Browallia New" pitchFamily="34" charset="-34"/>
                <a:cs typeface="Browallia New" pitchFamily="34" charset="-34"/>
              </a:rPr>
              <a:t>3</a:t>
            </a:r>
            <a:r>
              <a:rPr lang="th-TH" sz="2600" b="1" dirty="0">
                <a:latin typeface="Browallia New" pitchFamily="34" charset="-34"/>
                <a:cs typeface="Browallia New" pitchFamily="34" charset="-34"/>
              </a:rPr>
              <a:t>. บริษัทเจริญโภคภัณฑ์อาหารจำกัด มหาชน เช่า 233 ไร่</a:t>
            </a:r>
            <a:endParaRPr lang="en-US" sz="2600" b="1" dirty="0">
              <a:latin typeface="Browallia New" pitchFamily="34" charset="-34"/>
              <a:cs typeface="Browallia New" pitchFamily="34" charset="-34"/>
            </a:endParaRPr>
          </a:p>
          <a:p>
            <a:pPr>
              <a:spcAft>
                <a:spcPts val="1000"/>
              </a:spcAft>
            </a:pPr>
            <a:r>
              <a:rPr lang="th-TH" sz="2600" b="1" dirty="0">
                <a:latin typeface="Browallia New" pitchFamily="34" charset="-34"/>
                <a:cs typeface="Browallia New" pitchFamily="34" charset="-34"/>
              </a:rPr>
              <a:t>4. พื้นที่จัดการศึกษา จำนวน 200 ไร่</a:t>
            </a:r>
            <a:endParaRPr lang="en-US" sz="2600" b="1" dirty="0">
              <a:latin typeface="Browallia New" pitchFamily="34" charset="-34"/>
              <a:cs typeface="Browallia New" pitchFamily="34" charset="-34"/>
            </a:endParaRPr>
          </a:p>
          <a:p>
            <a:pPr>
              <a:spcAft>
                <a:spcPts val="1000"/>
              </a:spcAft>
            </a:pPr>
            <a:r>
              <a:rPr lang="en-US" sz="2600" b="1" dirty="0">
                <a:latin typeface="Browallia New" pitchFamily="34" charset="-34"/>
                <a:cs typeface="Browallia New" pitchFamily="34" charset="-34"/>
              </a:rPr>
              <a:t>5</a:t>
            </a:r>
            <a:r>
              <a:rPr lang="th-TH" sz="2600" b="1" dirty="0">
                <a:latin typeface="Browallia New" pitchFamily="34" charset="-34"/>
                <a:cs typeface="Browallia New" pitchFamily="34" charset="-34"/>
              </a:rPr>
              <a:t>. พื้นที่ป่าอนุรักษ์ จำนวน 25 ไร่</a:t>
            </a:r>
            <a:endParaRPr lang="en-US" sz="2600" b="1" dirty="0">
              <a:latin typeface="Browallia New" pitchFamily="34" charset="-34"/>
              <a:cs typeface="Browallia New" pitchFamily="34" charset="-34"/>
            </a:endParaRPr>
          </a:p>
          <a:p>
            <a:pPr>
              <a:spcAft>
                <a:spcPts val="1000"/>
              </a:spcAft>
            </a:pPr>
            <a:r>
              <a:rPr lang="en-US" sz="2600" b="1" dirty="0">
                <a:latin typeface="Browallia New" pitchFamily="34" charset="-34"/>
                <a:cs typeface="Browallia New" pitchFamily="34" charset="-34"/>
              </a:rPr>
              <a:t>6</a:t>
            </a:r>
            <a:r>
              <a:rPr lang="th-TH" sz="2600" b="1" dirty="0">
                <a:latin typeface="Browallia New" pitchFamily="34" charset="-34"/>
                <a:cs typeface="Browallia New" pitchFamily="34" charset="-34"/>
              </a:rPr>
              <a:t>. พื้นที่หอพักนักศึกษาและบุคลากร จำนวน 200 ไร่</a:t>
            </a:r>
            <a:endParaRPr lang="en-US" sz="2600" b="1" dirty="0">
              <a:latin typeface="Browallia New" pitchFamily="34" charset="-34"/>
              <a:cs typeface="Browallia New" pitchFamily="34" charset="-34"/>
            </a:endParaRPr>
          </a:p>
          <a:p>
            <a:pPr>
              <a:spcAft>
                <a:spcPts val="1000"/>
              </a:spcAft>
            </a:pPr>
            <a:r>
              <a:rPr lang="en-US" sz="2600" b="1" dirty="0">
                <a:latin typeface="Browallia New" pitchFamily="34" charset="-34"/>
                <a:cs typeface="Browallia New" pitchFamily="34" charset="-34"/>
              </a:rPr>
              <a:t>7</a:t>
            </a:r>
            <a:r>
              <a:rPr lang="th-TH" sz="2600" b="1" dirty="0">
                <a:latin typeface="Browallia New" pitchFamily="34" charset="-34"/>
                <a:cs typeface="Browallia New" pitchFamily="34" charset="-34"/>
              </a:rPr>
              <a:t>. พื้นที่ทดลองวิจัย จำนวน 60 ไร่</a:t>
            </a:r>
          </a:p>
          <a:p>
            <a:pPr>
              <a:spcAft>
                <a:spcPts val="1000"/>
              </a:spcAft>
            </a:pPr>
            <a:r>
              <a:rPr lang="en-US" sz="2600" b="1" dirty="0">
                <a:latin typeface="Browallia New" pitchFamily="34" charset="-34"/>
                <a:cs typeface="Browallia New" pitchFamily="34" charset="-34"/>
              </a:rPr>
              <a:t>8</a:t>
            </a:r>
            <a:r>
              <a:rPr lang="th-TH" sz="2600" b="1" dirty="0">
                <a:latin typeface="Browallia New" pitchFamily="34" charset="-34"/>
                <a:cs typeface="Browallia New" pitchFamily="34" charset="-34"/>
              </a:rPr>
              <a:t>. พื้นที่แปลงผลิตปาล์มน้ำมัน จำนวน 200 ไร่</a:t>
            </a:r>
            <a:endParaRPr lang="en-US" sz="2600" b="1" dirty="0">
              <a:latin typeface="Browallia New" pitchFamily="34" charset="-34"/>
              <a:cs typeface="Browallia New" pitchFamily="34" charset="-34"/>
            </a:endParaRPr>
          </a:p>
          <a:p>
            <a:pPr>
              <a:spcAft>
                <a:spcPts val="1000"/>
              </a:spcAft>
            </a:pPr>
            <a:r>
              <a:rPr lang="en-US" sz="2600" b="1" dirty="0">
                <a:latin typeface="Browallia New" pitchFamily="34" charset="-34"/>
                <a:cs typeface="Browallia New" pitchFamily="34" charset="-34"/>
              </a:rPr>
              <a:t>9</a:t>
            </a:r>
            <a:r>
              <a:rPr lang="th-TH" sz="2600" b="1" dirty="0">
                <a:latin typeface="Browallia New" pitchFamily="34" charset="-34"/>
                <a:cs typeface="Browallia New" pitchFamily="34" charset="-34"/>
              </a:rPr>
              <a:t>. พื้นที่บริษัท</a:t>
            </a:r>
            <a:r>
              <a:rPr lang="th-TH" sz="2600" b="1" dirty="0" err="1">
                <a:latin typeface="Browallia New" pitchFamily="34" charset="-34"/>
                <a:cs typeface="Browallia New" pitchFamily="34" charset="-34"/>
              </a:rPr>
              <a:t>อาร์แอนด์</a:t>
            </a:r>
            <a:r>
              <a:rPr lang="th-TH" sz="2600" b="1" dirty="0">
                <a:latin typeface="Browallia New" pitchFamily="34" charset="-34"/>
                <a:cs typeface="Browallia New" pitchFamily="34" charset="-34"/>
              </a:rPr>
              <a:t>ดีเกษตรพัฒนา เช่าจำนวน 200</a:t>
            </a:r>
            <a:r>
              <a:rPr lang="en-US" sz="2600" b="1" dirty="0">
                <a:latin typeface="Browallia New" pitchFamily="34" charset="-34"/>
                <a:cs typeface="Browallia New" pitchFamily="34" charset="-34"/>
              </a:rPr>
              <a:t>  </a:t>
            </a:r>
            <a:r>
              <a:rPr lang="th-TH" sz="2600" b="1" dirty="0">
                <a:latin typeface="Browallia New" pitchFamily="34" charset="-34"/>
                <a:cs typeface="Browallia New" pitchFamily="34" charset="-34"/>
              </a:rPr>
              <a:t>ไร่</a:t>
            </a:r>
            <a:endParaRPr lang="en-US" sz="2600" b="1" dirty="0">
              <a:latin typeface="Browallia New" pitchFamily="34" charset="-34"/>
              <a:cs typeface="Browallia New" pitchFamily="34" charset="-34"/>
            </a:endParaRPr>
          </a:p>
          <a:p>
            <a:pPr>
              <a:spcAft>
                <a:spcPts val="1000"/>
              </a:spcAft>
            </a:pPr>
            <a:r>
              <a:rPr lang="th-TH" sz="2600" b="1" dirty="0">
                <a:latin typeface="Browallia New" pitchFamily="34" charset="-34"/>
                <a:cs typeface="Browallia New" pitchFamily="34" charset="-34"/>
              </a:rPr>
              <a:t>1</a:t>
            </a:r>
            <a:r>
              <a:rPr lang="en-US" sz="2600" b="1" dirty="0">
                <a:latin typeface="Browallia New" pitchFamily="34" charset="-34"/>
                <a:cs typeface="Browallia New" pitchFamily="34" charset="-34"/>
              </a:rPr>
              <a:t>0</a:t>
            </a:r>
            <a:r>
              <a:rPr lang="th-TH" sz="2600" b="1" dirty="0">
                <a:latin typeface="Browallia New" pitchFamily="34" charset="-34"/>
                <a:cs typeface="Browallia New" pitchFamily="34" charset="-34"/>
              </a:rPr>
              <a:t>.พื้นที่ฐานการท่องเที่ยวเชิงนิเวศ จำนวน 300 ไร่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4088" y="116632"/>
            <a:ext cx="36433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ctr">
              <a:buAutoNum type="arabicPlain" startAt="2005"/>
              <a:defRPr/>
            </a:pPr>
            <a:r>
              <a:rPr lang="th-TH" sz="3600" b="1" dirty="0" smtClean="0">
                <a:latin typeface="Browallia New" pitchFamily="34" charset="-34"/>
                <a:cs typeface="Browallia New" pitchFamily="34" charset="-34"/>
              </a:rPr>
              <a:t>ไร่ </a:t>
            </a:r>
            <a:r>
              <a:rPr lang="th-TH" sz="3600" b="1" dirty="0">
                <a:latin typeface="Browallia New" pitchFamily="34" charset="-34"/>
                <a:cs typeface="Browallia New" pitchFamily="34" charset="-34"/>
              </a:rPr>
              <a:t>3 งาน </a:t>
            </a:r>
            <a:endParaRPr lang="th-TH" sz="3600" b="1" dirty="0" smtClean="0">
              <a:latin typeface="Browallia New" pitchFamily="34" charset="-34"/>
              <a:cs typeface="Browallia New" pitchFamily="34" charset="-34"/>
            </a:endParaRPr>
          </a:p>
          <a:p>
            <a:pPr marL="742950" indent="-742950" algn="ctr">
              <a:defRPr/>
            </a:pPr>
            <a:r>
              <a:rPr lang="th-TH" sz="3600" b="1" dirty="0" smtClean="0">
                <a:latin typeface="Browallia New" pitchFamily="34" charset="-34"/>
                <a:cs typeface="Browallia New" pitchFamily="34" charset="-34"/>
              </a:rPr>
              <a:t>45 </a:t>
            </a:r>
            <a:r>
              <a:rPr lang="th-TH" sz="3600" b="1" dirty="0">
                <a:latin typeface="Browallia New" pitchFamily="34" charset="-34"/>
                <a:cs typeface="Browallia New" pitchFamily="34" charset="-34"/>
              </a:rPr>
              <a:t>ตารางวา</a:t>
            </a:r>
            <a:endParaRPr lang="th-TH" sz="3600" dirty="0"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สัญญาความร่วมมือ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772816"/>
            <a:ext cx="84969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 algn="thaiDist">
              <a:buFont typeface="Arial" pitchFamily="34" charset="0"/>
              <a:buChar char="•"/>
            </a:pPr>
            <a:r>
              <a:rPr lang="th-TH" sz="3600" dirty="0" smtClean="0">
                <a:latin typeface="Browallia New" pitchFamily="34" charset="-34"/>
                <a:cs typeface="Browallia New" pitchFamily="34" charset="-34"/>
              </a:rPr>
              <a:t>เริ่มทำสัญญา เมื่อวันที่ 20 ธันวาคม พ.ศ. 2536 </a:t>
            </a:r>
          </a:p>
          <a:p>
            <a:pPr marL="358775" indent="-358775" algn="thaiDist">
              <a:buFont typeface="Arial" pitchFamily="34" charset="0"/>
              <a:buChar char="•"/>
            </a:pPr>
            <a:r>
              <a:rPr lang="th-TH" sz="3600" dirty="0" smtClean="0">
                <a:latin typeface="Browallia New" pitchFamily="34" charset="-34"/>
                <a:cs typeface="Browallia New" pitchFamily="34" charset="-34"/>
              </a:rPr>
              <a:t>สัญญาความร่วมมือทางวิชาการมหาวิทยาลัยแม่</a:t>
            </a:r>
            <a:r>
              <a:rPr lang="th-TH" sz="3600" dirty="0" err="1" smtClean="0">
                <a:latin typeface="Browallia New" pitchFamily="34" charset="-34"/>
                <a:cs typeface="Browallia New" pitchFamily="34" charset="-34"/>
              </a:rPr>
              <a:t>โจ้</a:t>
            </a:r>
            <a:r>
              <a:rPr lang="th-TH" sz="3600" dirty="0" smtClean="0">
                <a:latin typeface="Browallia New" pitchFamily="34" charset="-34"/>
                <a:cs typeface="Browallia New" pitchFamily="34" charset="-34"/>
              </a:rPr>
              <a:t> กับ บริษัท เจริญโภคภัณฑ์อาหาร จำกัด (มหาชน)</a:t>
            </a:r>
            <a:endParaRPr lang="th-TH" sz="3600" dirty="0" smtClean="0">
              <a:solidFill>
                <a:schemeClr val="tx1">
                  <a:lumMod val="65000"/>
                  <a:lumOff val="35000"/>
                </a:schemeClr>
              </a:solidFill>
              <a:latin typeface="Browallia New" pitchFamily="34" charset="-34"/>
              <a:cs typeface="Browallia New" pitchFamily="34" charset="-34"/>
            </a:endParaRPr>
          </a:p>
          <a:p>
            <a:pPr marL="358775" indent="-358775" algn="thaiDist">
              <a:buFont typeface="Arial" pitchFamily="34" charset="0"/>
              <a:buChar char="•"/>
            </a:pPr>
            <a:r>
              <a:rPr lang="th-TH" sz="3600" dirty="0" smtClean="0">
                <a:latin typeface="Browallia New" pitchFamily="34" charset="-34"/>
                <a:cs typeface="Browallia New" pitchFamily="34" charset="-34"/>
              </a:rPr>
              <a:t>มีวัตถุประสงค์เพื่อการศึกษาทดลองสำหรับการส่งเสริมการเลี้ยงสัตว์น้ำ และ การเรียนการสอนด้านการประมง</a:t>
            </a:r>
          </a:p>
          <a:p>
            <a:pPr marL="358775" indent="-358775" algn="thaiDist">
              <a:buFont typeface="Arial" pitchFamily="34" charset="0"/>
              <a:buChar char="•"/>
            </a:pPr>
            <a:r>
              <a:rPr lang="th-TH" sz="3600" dirty="0" smtClean="0">
                <a:latin typeface="Browallia New" pitchFamily="34" charset="-34"/>
                <a:cs typeface="Browallia New" pitchFamily="34" charset="-34"/>
              </a:rPr>
              <a:t>ค่าตอบแทนตามสัญญา ค่าตอบแทนเพื่อสนับสนุนการศึกษาอัตราไร่ละ 10,000 บาท/ไร่/ปี)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สี่เหลี่ยมผืนผ้า 16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2540000" y="2022530"/>
            <a:ext cx="2171700" cy="153987"/>
          </a:xfrm>
          <a:prstGeom prst="roundRect">
            <a:avLst>
              <a:gd name="adj" fmla="val 16667"/>
            </a:avLst>
          </a:prstGeom>
          <a:solidFill>
            <a:srgbClr val="FFFF00">
              <a:alpha val="43137"/>
            </a:srgbClr>
          </a:solidFill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277813" y="141342"/>
            <a:ext cx="1201737" cy="1857375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  <a:p>
            <a:pPr algn="ctr"/>
            <a:r>
              <a:rPr lang="th-TH" sz="1200" b="1">
                <a:solidFill>
                  <a:schemeClr val="bg1"/>
                </a:solidFill>
                <a:latin typeface="Angsana New" pitchFamily="18" charset="-34"/>
                <a:cs typeface="+mj-cs"/>
              </a:rPr>
              <a:t>   PONDA.6</a:t>
            </a:r>
          </a:p>
          <a:p>
            <a:pPr algn="ctr"/>
            <a:r>
              <a:rPr lang="th-TH" sz="1200" b="1">
                <a:solidFill>
                  <a:schemeClr val="bg1"/>
                </a:solidFill>
                <a:latin typeface="Angsana New" pitchFamily="18" charset="-34"/>
                <a:cs typeface="+mj-cs"/>
              </a:rPr>
              <a:t>     11.80 Rai</a:t>
            </a:r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.</a:t>
            </a:r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1535113" y="136580"/>
            <a:ext cx="6662737" cy="292100"/>
          </a:xfrm>
          <a:prstGeom prst="roundRect">
            <a:avLst>
              <a:gd name="adj" fmla="val 16667"/>
            </a:avLst>
          </a:prstGeom>
          <a:solidFill>
            <a:srgbClr val="FFFF00">
              <a:alpha val="45882"/>
            </a:srgbClr>
          </a:solidFill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                                                                            Drainage  8.20  Rai.</a:t>
            </a:r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1490663" y="1684392"/>
            <a:ext cx="5297487" cy="314325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                                                           Supply  9.84  Rai.</a:t>
            </a:r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1511300" y="450905"/>
            <a:ext cx="1023938" cy="1228725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PONDA.5</a:t>
            </a: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8.80Rai.</a:t>
            </a:r>
          </a:p>
        </p:txBody>
      </p:sp>
      <p:sp>
        <p:nvSpPr>
          <p:cNvPr id="15367" name="AutoShape 7"/>
          <p:cNvSpPr>
            <a:spLocks noChangeArrowheads="1"/>
          </p:cNvSpPr>
          <p:nvPr/>
        </p:nvSpPr>
        <p:spPr bwMode="auto">
          <a:xfrm>
            <a:off x="2579688" y="455667"/>
            <a:ext cx="990600" cy="1212850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PONDA.4</a:t>
            </a: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8.90Rai.</a:t>
            </a:r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3625850" y="455667"/>
            <a:ext cx="1036638" cy="1217613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PONDA.3</a:t>
            </a: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8.60Rai.</a:t>
            </a:r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4705350" y="455667"/>
            <a:ext cx="992188" cy="1217613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PONDA.2</a:t>
            </a: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8.50Rai.</a:t>
            </a:r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5741988" y="462017"/>
            <a:ext cx="1046162" cy="1206500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PONDA.1</a:t>
            </a: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8.60 Rai.</a:t>
            </a:r>
          </a:p>
        </p:txBody>
      </p:sp>
      <p:sp>
        <p:nvSpPr>
          <p:cNvPr id="15371" name="AutoShape 11"/>
          <p:cNvSpPr>
            <a:spLocks noChangeArrowheads="1"/>
          </p:cNvSpPr>
          <p:nvPr/>
        </p:nvSpPr>
        <p:spPr bwMode="auto">
          <a:xfrm>
            <a:off x="6843713" y="455667"/>
            <a:ext cx="649287" cy="1492250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7537450" y="946205"/>
            <a:ext cx="671513" cy="766762"/>
          </a:xfrm>
          <a:prstGeom prst="roundRect">
            <a:avLst>
              <a:gd name="adj" fmla="val 16667"/>
            </a:avLst>
          </a:prstGeom>
          <a:solidFill>
            <a:srgbClr val="FF0000">
              <a:alpha val="70979"/>
            </a:srgbClr>
          </a:solidFill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Treat</a:t>
            </a: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ment</a:t>
            </a: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4.99 </a:t>
            </a: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Rai.</a:t>
            </a:r>
          </a:p>
        </p:txBody>
      </p:sp>
      <p:sp>
        <p:nvSpPr>
          <p:cNvPr id="15373" name="AutoShape 13"/>
          <p:cNvSpPr>
            <a:spLocks noChangeArrowheads="1"/>
          </p:cNvSpPr>
          <p:nvPr/>
        </p:nvSpPr>
        <p:spPr bwMode="auto">
          <a:xfrm>
            <a:off x="7548563" y="455667"/>
            <a:ext cx="660400" cy="463550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823200" y="477892"/>
            <a:ext cx="100013" cy="153988"/>
          </a:xfrm>
          <a:prstGeom prst="rect">
            <a:avLst/>
          </a:prstGeom>
          <a:solidFill>
            <a:srgbClr val="FFFFFF"/>
          </a:solidFill>
          <a:ln w="57150" cmpd="thinThick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375" name="AutoShape 15"/>
          <p:cNvSpPr>
            <a:spLocks noChangeArrowheads="1"/>
          </p:cNvSpPr>
          <p:nvPr/>
        </p:nvSpPr>
        <p:spPr bwMode="auto">
          <a:xfrm>
            <a:off x="406400" y="1988840"/>
            <a:ext cx="704850" cy="160337"/>
          </a:xfrm>
          <a:prstGeom prst="roundRect">
            <a:avLst>
              <a:gd name="adj" fmla="val 16667"/>
            </a:avLst>
          </a:prstGeom>
          <a:solidFill>
            <a:srgbClr val="FF00FF">
              <a:alpha val="56078"/>
            </a:srgbClr>
          </a:solidFill>
          <a:ln w="38100" cmpd="dbl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th-TH" sz="1200" dirty="0">
                <a:solidFill>
                  <a:schemeClr val="bg1"/>
                </a:solidFill>
                <a:latin typeface="Angsana New" pitchFamily="18" charset="-34"/>
                <a:cs typeface="+mj-cs"/>
              </a:rPr>
              <a:t>   </a:t>
            </a:r>
            <a:r>
              <a:rPr lang="th-TH" sz="1200" dirty="0">
                <a:solidFill>
                  <a:schemeClr val="bg1"/>
                </a:solidFill>
                <a:cs typeface="+mj-cs"/>
              </a:rPr>
              <a:t>บ่อ</a:t>
            </a:r>
            <a:endParaRPr lang="th-TH" sz="1200" dirty="0">
              <a:solidFill>
                <a:schemeClr val="bg1"/>
              </a:solidFill>
              <a:latin typeface="Angsana New" pitchFamily="18" charset="-34"/>
              <a:cs typeface="+mj-cs"/>
            </a:endParaRPr>
          </a:p>
        </p:txBody>
      </p:sp>
      <p:sp>
        <p:nvSpPr>
          <p:cNvPr id="15376" name="AutoShape 16"/>
          <p:cNvSpPr>
            <a:spLocks noChangeArrowheads="1"/>
          </p:cNvSpPr>
          <p:nvPr/>
        </p:nvSpPr>
        <p:spPr bwMode="auto">
          <a:xfrm>
            <a:off x="1104900" y="2014592"/>
            <a:ext cx="704850" cy="160338"/>
          </a:xfrm>
          <a:prstGeom prst="roundRect">
            <a:avLst>
              <a:gd name="adj" fmla="val 16667"/>
            </a:avLst>
          </a:prstGeom>
          <a:solidFill>
            <a:srgbClr val="FF00FF">
              <a:alpha val="56078"/>
            </a:srgbClr>
          </a:solidFill>
          <a:ln w="38100" cmpd="dbl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เก็บ</a:t>
            </a:r>
          </a:p>
        </p:txBody>
      </p:sp>
      <p:sp>
        <p:nvSpPr>
          <p:cNvPr id="15377" name="AutoShape 17"/>
          <p:cNvSpPr>
            <a:spLocks noChangeArrowheads="1"/>
          </p:cNvSpPr>
          <p:nvPr/>
        </p:nvSpPr>
        <p:spPr bwMode="auto">
          <a:xfrm>
            <a:off x="1820863" y="2020942"/>
            <a:ext cx="704850" cy="158750"/>
          </a:xfrm>
          <a:prstGeom prst="roundRect">
            <a:avLst>
              <a:gd name="adj" fmla="val 16667"/>
            </a:avLst>
          </a:prstGeom>
          <a:solidFill>
            <a:srgbClr val="FF00FF">
              <a:alpha val="56078"/>
            </a:srgbClr>
          </a:solidFill>
          <a:ln w="38100" cmpd="dbl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เลน</a:t>
            </a:r>
          </a:p>
        </p:txBody>
      </p:sp>
      <p:sp>
        <p:nvSpPr>
          <p:cNvPr id="15378" name="AutoShape 18"/>
          <p:cNvSpPr>
            <a:spLocks noChangeArrowheads="1"/>
          </p:cNvSpPr>
          <p:nvPr/>
        </p:nvSpPr>
        <p:spPr bwMode="auto">
          <a:xfrm>
            <a:off x="5708650" y="2641655"/>
            <a:ext cx="1389063" cy="612775"/>
          </a:xfrm>
          <a:prstGeom prst="roundRect">
            <a:avLst>
              <a:gd name="adj" fmla="val 16667"/>
            </a:avLst>
          </a:prstGeom>
          <a:solidFill>
            <a:srgbClr val="FF0000">
              <a:alpha val="74117"/>
            </a:srgbClr>
          </a:solidFill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</a:t>
            </a: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   Treatment </a:t>
            </a: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     2.50 Rai. </a:t>
            </a:r>
          </a:p>
        </p:txBody>
      </p:sp>
      <p:sp>
        <p:nvSpPr>
          <p:cNvPr id="15379" name="AutoShape 19"/>
          <p:cNvSpPr>
            <a:spLocks noChangeArrowheads="1"/>
          </p:cNvSpPr>
          <p:nvPr/>
        </p:nvSpPr>
        <p:spPr bwMode="auto">
          <a:xfrm>
            <a:off x="1422400" y="2633717"/>
            <a:ext cx="4197350" cy="619125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                               </a:t>
            </a: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                                               Supply   9  Rai.</a:t>
            </a:r>
          </a:p>
        </p:txBody>
      </p:sp>
      <p:sp>
        <p:nvSpPr>
          <p:cNvPr id="15380" name="AutoShape 20"/>
          <p:cNvSpPr>
            <a:spLocks noChangeArrowheads="1"/>
          </p:cNvSpPr>
          <p:nvPr/>
        </p:nvSpPr>
        <p:spPr bwMode="auto">
          <a:xfrm>
            <a:off x="5719763" y="3281417"/>
            <a:ext cx="1377950" cy="925513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POND B.1</a:t>
            </a: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  7 Rai.</a:t>
            </a:r>
          </a:p>
        </p:txBody>
      </p:sp>
      <p:sp>
        <p:nvSpPr>
          <p:cNvPr id="15381" name="AutoShape 21"/>
          <p:cNvSpPr>
            <a:spLocks noChangeArrowheads="1"/>
          </p:cNvSpPr>
          <p:nvPr/>
        </p:nvSpPr>
        <p:spPr bwMode="auto">
          <a:xfrm>
            <a:off x="4298950" y="3275067"/>
            <a:ext cx="1389063" cy="927100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POND B.2</a:t>
            </a: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  6 Rai.</a:t>
            </a:r>
          </a:p>
        </p:txBody>
      </p:sp>
      <p:sp>
        <p:nvSpPr>
          <p:cNvPr id="15382" name="AutoShape 22"/>
          <p:cNvSpPr>
            <a:spLocks noChangeArrowheads="1"/>
          </p:cNvSpPr>
          <p:nvPr/>
        </p:nvSpPr>
        <p:spPr bwMode="auto">
          <a:xfrm>
            <a:off x="2876550" y="3281417"/>
            <a:ext cx="1377950" cy="931863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POND B.3</a:t>
            </a: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   5 Rai.</a:t>
            </a:r>
          </a:p>
        </p:txBody>
      </p:sp>
      <p:sp>
        <p:nvSpPr>
          <p:cNvPr id="15383" name="AutoShape 23"/>
          <p:cNvSpPr>
            <a:spLocks noChangeArrowheads="1"/>
          </p:cNvSpPr>
          <p:nvPr/>
        </p:nvSpPr>
        <p:spPr bwMode="auto">
          <a:xfrm>
            <a:off x="1446213" y="3287767"/>
            <a:ext cx="1398587" cy="1568450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POND B.4</a:t>
            </a: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  9 Rai.</a:t>
            </a:r>
          </a:p>
        </p:txBody>
      </p:sp>
      <p:sp>
        <p:nvSpPr>
          <p:cNvPr id="15384" name="AutoShape 24"/>
          <p:cNvSpPr>
            <a:spLocks noChangeArrowheads="1"/>
          </p:cNvSpPr>
          <p:nvPr/>
        </p:nvSpPr>
        <p:spPr bwMode="auto">
          <a:xfrm>
            <a:off x="2889250" y="4233917"/>
            <a:ext cx="4208463" cy="628650"/>
          </a:xfrm>
          <a:prstGeom prst="roundRect">
            <a:avLst>
              <a:gd name="adj" fmla="val 16667"/>
            </a:avLst>
          </a:prstGeom>
          <a:solidFill>
            <a:srgbClr val="FFFF00">
              <a:alpha val="43137"/>
            </a:srgbClr>
          </a:solidFill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                     </a:t>
            </a: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                                        Drainage 9.12 Rai.</a:t>
            </a:r>
          </a:p>
        </p:txBody>
      </p:sp>
      <p:sp>
        <p:nvSpPr>
          <p:cNvPr id="15385" name="Rectangle 25"/>
          <p:cNvSpPr>
            <a:spLocks noChangeArrowheads="1"/>
          </p:cNvSpPr>
          <p:nvPr/>
        </p:nvSpPr>
        <p:spPr bwMode="auto">
          <a:xfrm>
            <a:off x="8275638" y="120705"/>
            <a:ext cx="263525" cy="5864225"/>
          </a:xfrm>
          <a:prstGeom prst="rect">
            <a:avLst/>
          </a:prstGeom>
          <a:solidFill>
            <a:srgbClr val="808080">
              <a:alpha val="7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386" name="Text Box 26"/>
          <p:cNvSpPr txBox="1">
            <a:spLocks noChangeArrowheads="1"/>
          </p:cNvSpPr>
          <p:nvPr/>
        </p:nvSpPr>
        <p:spPr bwMode="auto">
          <a:xfrm>
            <a:off x="4824413" y="2422580"/>
            <a:ext cx="2809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</p:txBody>
      </p:sp>
      <p:sp>
        <p:nvSpPr>
          <p:cNvPr id="15387" name="Oval 27"/>
          <p:cNvSpPr>
            <a:spLocks noChangeArrowheads="1"/>
          </p:cNvSpPr>
          <p:nvPr/>
        </p:nvSpPr>
        <p:spPr bwMode="auto">
          <a:xfrm>
            <a:off x="8650288" y="1331967"/>
            <a:ext cx="493712" cy="319088"/>
          </a:xfrm>
          <a:prstGeom prst="ellipse">
            <a:avLst/>
          </a:prstGeom>
          <a:solidFill>
            <a:srgbClr val="0000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</a:t>
            </a:r>
          </a:p>
        </p:txBody>
      </p:sp>
      <p:sp>
        <p:nvSpPr>
          <p:cNvPr id="15388" name="AutoShape 28"/>
          <p:cNvSpPr>
            <a:spLocks noChangeArrowheads="1"/>
          </p:cNvSpPr>
          <p:nvPr/>
        </p:nvSpPr>
        <p:spPr bwMode="auto">
          <a:xfrm>
            <a:off x="2570163" y="4499030"/>
            <a:ext cx="350837" cy="114300"/>
          </a:xfrm>
          <a:prstGeom prst="rightArrowCallout">
            <a:avLst>
              <a:gd name="adj1" fmla="val 25000"/>
              <a:gd name="adj2" fmla="val 25000"/>
              <a:gd name="adj3" fmla="val 51157"/>
              <a:gd name="adj4" fmla="val 66667"/>
            </a:avLst>
          </a:prstGeom>
          <a:solidFill>
            <a:srgbClr val="0000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389" name="AutoShape 29"/>
          <p:cNvSpPr>
            <a:spLocks noChangeArrowheads="1"/>
          </p:cNvSpPr>
          <p:nvPr/>
        </p:nvSpPr>
        <p:spPr bwMode="auto">
          <a:xfrm>
            <a:off x="3263900" y="4075167"/>
            <a:ext cx="252413" cy="171450"/>
          </a:xfrm>
          <a:prstGeom prst="downArrowCallout">
            <a:avLst>
              <a:gd name="adj1" fmla="val 36806"/>
              <a:gd name="adj2" fmla="val 36806"/>
              <a:gd name="adj3" fmla="val 16667"/>
              <a:gd name="adj4" fmla="val 66667"/>
            </a:avLst>
          </a:prstGeom>
          <a:solidFill>
            <a:srgbClr val="0000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390" name="AutoShape 30"/>
          <p:cNvSpPr>
            <a:spLocks noChangeArrowheads="1"/>
          </p:cNvSpPr>
          <p:nvPr/>
        </p:nvSpPr>
        <p:spPr bwMode="auto">
          <a:xfrm>
            <a:off x="4814888" y="4070405"/>
            <a:ext cx="254000" cy="169862"/>
          </a:xfrm>
          <a:prstGeom prst="downArrowCallout">
            <a:avLst>
              <a:gd name="adj1" fmla="val 37383"/>
              <a:gd name="adj2" fmla="val 37383"/>
              <a:gd name="adj3" fmla="val 16667"/>
              <a:gd name="adj4" fmla="val 66667"/>
            </a:avLst>
          </a:prstGeom>
          <a:solidFill>
            <a:srgbClr val="0000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391" name="AutoShape 31"/>
          <p:cNvSpPr>
            <a:spLocks noChangeArrowheads="1"/>
          </p:cNvSpPr>
          <p:nvPr/>
        </p:nvSpPr>
        <p:spPr bwMode="auto">
          <a:xfrm>
            <a:off x="6248400" y="4070405"/>
            <a:ext cx="254000" cy="169862"/>
          </a:xfrm>
          <a:prstGeom prst="downArrowCallout">
            <a:avLst>
              <a:gd name="adj1" fmla="val 37383"/>
              <a:gd name="adj2" fmla="val 37383"/>
              <a:gd name="adj3" fmla="val 16667"/>
              <a:gd name="adj4" fmla="val 66667"/>
            </a:avLst>
          </a:prstGeom>
          <a:solidFill>
            <a:srgbClr val="0000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392" name="AutoShape 32"/>
          <p:cNvSpPr>
            <a:spLocks noChangeArrowheads="1"/>
          </p:cNvSpPr>
          <p:nvPr/>
        </p:nvSpPr>
        <p:spPr bwMode="auto">
          <a:xfrm>
            <a:off x="6821488" y="4503792"/>
            <a:ext cx="352425" cy="115888"/>
          </a:xfrm>
          <a:prstGeom prst="rightArrowCallout">
            <a:avLst>
              <a:gd name="adj1" fmla="val 25000"/>
              <a:gd name="adj2" fmla="val 25000"/>
              <a:gd name="adj3" fmla="val 50685"/>
              <a:gd name="adj4" fmla="val 66667"/>
            </a:avLst>
          </a:prstGeom>
          <a:solidFill>
            <a:srgbClr val="0000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393" name="Line 33"/>
          <p:cNvSpPr>
            <a:spLocks noChangeShapeType="1"/>
          </p:cNvSpPr>
          <p:nvPr/>
        </p:nvSpPr>
        <p:spPr bwMode="auto">
          <a:xfrm>
            <a:off x="8229600" y="2062217"/>
            <a:ext cx="750888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394" name="Line 34"/>
          <p:cNvSpPr>
            <a:spLocks noChangeShapeType="1"/>
          </p:cNvSpPr>
          <p:nvPr/>
        </p:nvSpPr>
        <p:spPr bwMode="auto">
          <a:xfrm flipH="1">
            <a:off x="8940800" y="1655817"/>
            <a:ext cx="17463" cy="4064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395" name="Line 35"/>
          <p:cNvSpPr>
            <a:spLocks noChangeShapeType="1"/>
          </p:cNvSpPr>
          <p:nvPr/>
        </p:nvSpPr>
        <p:spPr bwMode="auto">
          <a:xfrm flipH="1">
            <a:off x="5354638" y="2967092"/>
            <a:ext cx="454025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396" name="Line 36"/>
          <p:cNvSpPr>
            <a:spLocks noChangeShapeType="1"/>
          </p:cNvSpPr>
          <p:nvPr/>
        </p:nvSpPr>
        <p:spPr bwMode="auto">
          <a:xfrm>
            <a:off x="3605213" y="3198867"/>
            <a:ext cx="0" cy="2254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397" name="Line 37"/>
          <p:cNvSpPr>
            <a:spLocks noChangeShapeType="1"/>
          </p:cNvSpPr>
          <p:nvPr/>
        </p:nvSpPr>
        <p:spPr bwMode="auto">
          <a:xfrm>
            <a:off x="2160588" y="3203630"/>
            <a:ext cx="0" cy="22701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398" name="Line 38"/>
          <p:cNvSpPr>
            <a:spLocks noChangeShapeType="1"/>
          </p:cNvSpPr>
          <p:nvPr/>
        </p:nvSpPr>
        <p:spPr bwMode="auto">
          <a:xfrm flipV="1">
            <a:off x="7867650" y="781105"/>
            <a:ext cx="0" cy="21431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399" name="Line 39"/>
          <p:cNvSpPr>
            <a:spLocks noChangeShapeType="1"/>
          </p:cNvSpPr>
          <p:nvPr/>
        </p:nvSpPr>
        <p:spPr bwMode="auto">
          <a:xfrm flipH="1">
            <a:off x="7196138" y="676330"/>
            <a:ext cx="495300" cy="635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00" name="Line 40"/>
          <p:cNvSpPr>
            <a:spLocks noChangeShapeType="1"/>
          </p:cNvSpPr>
          <p:nvPr/>
        </p:nvSpPr>
        <p:spPr bwMode="auto">
          <a:xfrm>
            <a:off x="7999413" y="374705"/>
            <a:ext cx="0" cy="22383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01" name="Line 41"/>
          <p:cNvSpPr>
            <a:spLocks noChangeShapeType="1"/>
          </p:cNvSpPr>
          <p:nvPr/>
        </p:nvSpPr>
        <p:spPr bwMode="auto">
          <a:xfrm flipH="1">
            <a:off x="6502400" y="1849492"/>
            <a:ext cx="495300" cy="635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02" name="Line 42"/>
          <p:cNvSpPr>
            <a:spLocks noChangeShapeType="1"/>
          </p:cNvSpPr>
          <p:nvPr/>
        </p:nvSpPr>
        <p:spPr bwMode="auto">
          <a:xfrm flipH="1">
            <a:off x="1192213" y="1832030"/>
            <a:ext cx="495300" cy="635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03" name="Line 43"/>
          <p:cNvSpPr>
            <a:spLocks noChangeShapeType="1"/>
          </p:cNvSpPr>
          <p:nvPr/>
        </p:nvSpPr>
        <p:spPr bwMode="auto">
          <a:xfrm flipV="1">
            <a:off x="1985963" y="1541517"/>
            <a:ext cx="0" cy="21907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04" name="Line 44"/>
          <p:cNvSpPr>
            <a:spLocks noChangeShapeType="1"/>
          </p:cNvSpPr>
          <p:nvPr/>
        </p:nvSpPr>
        <p:spPr bwMode="auto">
          <a:xfrm flipV="1">
            <a:off x="3086100" y="1524055"/>
            <a:ext cx="0" cy="22066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05" name="Line 45"/>
          <p:cNvSpPr>
            <a:spLocks noChangeShapeType="1"/>
          </p:cNvSpPr>
          <p:nvPr/>
        </p:nvSpPr>
        <p:spPr bwMode="auto">
          <a:xfrm flipV="1">
            <a:off x="4100513" y="1530405"/>
            <a:ext cx="0" cy="22066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06" name="Line 46"/>
          <p:cNvSpPr>
            <a:spLocks noChangeShapeType="1"/>
          </p:cNvSpPr>
          <p:nvPr/>
        </p:nvSpPr>
        <p:spPr bwMode="auto">
          <a:xfrm flipV="1">
            <a:off x="5213350" y="1530405"/>
            <a:ext cx="0" cy="22066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07" name="Line 47"/>
          <p:cNvSpPr>
            <a:spLocks noChangeShapeType="1"/>
          </p:cNvSpPr>
          <p:nvPr/>
        </p:nvSpPr>
        <p:spPr bwMode="auto">
          <a:xfrm flipV="1">
            <a:off x="6269038" y="1524055"/>
            <a:ext cx="0" cy="22066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08" name="AutoShape 48"/>
          <p:cNvSpPr>
            <a:spLocks noChangeArrowheads="1"/>
          </p:cNvSpPr>
          <p:nvPr/>
        </p:nvSpPr>
        <p:spPr bwMode="auto">
          <a:xfrm>
            <a:off x="1257300" y="246117"/>
            <a:ext cx="287338" cy="77788"/>
          </a:xfrm>
          <a:prstGeom prst="rightArrowCallout">
            <a:avLst>
              <a:gd name="adj1" fmla="val 25000"/>
              <a:gd name="adj2" fmla="val 25000"/>
              <a:gd name="adj3" fmla="val 61564"/>
              <a:gd name="adj4" fmla="val 66667"/>
            </a:avLst>
          </a:prstGeom>
          <a:solidFill>
            <a:srgbClr val="0000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09" name="AutoShape 49"/>
          <p:cNvSpPr>
            <a:spLocks noChangeArrowheads="1"/>
          </p:cNvSpPr>
          <p:nvPr/>
        </p:nvSpPr>
        <p:spPr bwMode="auto">
          <a:xfrm>
            <a:off x="1919288" y="422330"/>
            <a:ext cx="220662" cy="115887"/>
          </a:xfrm>
          <a:prstGeom prst="upArrowCallout">
            <a:avLst>
              <a:gd name="adj1" fmla="val 47603"/>
              <a:gd name="adj2" fmla="val 47603"/>
              <a:gd name="adj3" fmla="val 16667"/>
              <a:gd name="adj4" fmla="val 66667"/>
            </a:avLst>
          </a:prstGeom>
          <a:solidFill>
            <a:srgbClr val="0000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10" name="AutoShape 50"/>
          <p:cNvSpPr>
            <a:spLocks noChangeArrowheads="1"/>
          </p:cNvSpPr>
          <p:nvPr/>
        </p:nvSpPr>
        <p:spPr bwMode="auto">
          <a:xfrm>
            <a:off x="4056063" y="422330"/>
            <a:ext cx="219075" cy="115887"/>
          </a:xfrm>
          <a:prstGeom prst="upArrowCallout">
            <a:avLst>
              <a:gd name="adj1" fmla="val 47260"/>
              <a:gd name="adj2" fmla="val 47260"/>
              <a:gd name="adj3" fmla="val 16667"/>
              <a:gd name="adj4" fmla="val 66667"/>
            </a:avLst>
          </a:prstGeom>
          <a:solidFill>
            <a:srgbClr val="0000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11" name="AutoShape 51"/>
          <p:cNvSpPr>
            <a:spLocks noChangeArrowheads="1"/>
          </p:cNvSpPr>
          <p:nvPr/>
        </p:nvSpPr>
        <p:spPr bwMode="auto">
          <a:xfrm>
            <a:off x="2976563" y="422330"/>
            <a:ext cx="219075" cy="115887"/>
          </a:xfrm>
          <a:prstGeom prst="upArrowCallout">
            <a:avLst>
              <a:gd name="adj1" fmla="val 47260"/>
              <a:gd name="adj2" fmla="val 47260"/>
              <a:gd name="adj3" fmla="val 16667"/>
              <a:gd name="adj4" fmla="val 66667"/>
            </a:avLst>
          </a:prstGeom>
          <a:solidFill>
            <a:srgbClr val="0000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12" name="AutoShape 52"/>
          <p:cNvSpPr>
            <a:spLocks noChangeArrowheads="1"/>
          </p:cNvSpPr>
          <p:nvPr/>
        </p:nvSpPr>
        <p:spPr bwMode="auto">
          <a:xfrm>
            <a:off x="5092700" y="422330"/>
            <a:ext cx="220663" cy="115887"/>
          </a:xfrm>
          <a:prstGeom prst="upArrowCallout">
            <a:avLst>
              <a:gd name="adj1" fmla="val 47603"/>
              <a:gd name="adj2" fmla="val 47603"/>
              <a:gd name="adj3" fmla="val 16667"/>
              <a:gd name="adj4" fmla="val 66667"/>
            </a:avLst>
          </a:prstGeom>
          <a:solidFill>
            <a:srgbClr val="0000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13" name="AutoShape 53"/>
          <p:cNvSpPr>
            <a:spLocks noChangeArrowheads="1"/>
          </p:cNvSpPr>
          <p:nvPr/>
        </p:nvSpPr>
        <p:spPr bwMode="auto">
          <a:xfrm>
            <a:off x="6183313" y="428680"/>
            <a:ext cx="219075" cy="115887"/>
          </a:xfrm>
          <a:prstGeom prst="upArrowCallout">
            <a:avLst>
              <a:gd name="adj1" fmla="val 47260"/>
              <a:gd name="adj2" fmla="val 47260"/>
              <a:gd name="adj3" fmla="val 16667"/>
              <a:gd name="adj4" fmla="val 66667"/>
            </a:avLst>
          </a:prstGeom>
          <a:solidFill>
            <a:srgbClr val="0000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14" name="AutoShape 54"/>
          <p:cNvSpPr>
            <a:spLocks noChangeArrowheads="1"/>
          </p:cNvSpPr>
          <p:nvPr/>
        </p:nvSpPr>
        <p:spPr bwMode="auto">
          <a:xfrm>
            <a:off x="7999413" y="230242"/>
            <a:ext cx="287337" cy="77788"/>
          </a:xfrm>
          <a:prstGeom prst="rightArrowCallout">
            <a:avLst>
              <a:gd name="adj1" fmla="val 25000"/>
              <a:gd name="adj2" fmla="val 25000"/>
              <a:gd name="adj3" fmla="val 61564"/>
              <a:gd name="adj4" fmla="val 66667"/>
            </a:avLst>
          </a:prstGeom>
          <a:solidFill>
            <a:srgbClr val="0000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15" name="Line 55"/>
          <p:cNvSpPr>
            <a:spLocks noChangeShapeType="1"/>
          </p:cNvSpPr>
          <p:nvPr/>
        </p:nvSpPr>
        <p:spPr bwMode="auto">
          <a:xfrm flipV="1">
            <a:off x="8516938" y="6200830"/>
            <a:ext cx="0" cy="3127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16" name="Line 56"/>
          <p:cNvSpPr>
            <a:spLocks noChangeShapeType="1"/>
          </p:cNvSpPr>
          <p:nvPr/>
        </p:nvSpPr>
        <p:spPr bwMode="auto">
          <a:xfrm>
            <a:off x="8386763" y="6432605"/>
            <a:ext cx="263525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17" name="AutoShape 57"/>
          <p:cNvSpPr>
            <a:spLocks noChangeArrowheads="1"/>
          </p:cNvSpPr>
          <p:nvPr/>
        </p:nvSpPr>
        <p:spPr bwMode="auto">
          <a:xfrm>
            <a:off x="2546350" y="2184455"/>
            <a:ext cx="2116138" cy="430212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18" name="AutoShape 58"/>
          <p:cNvSpPr>
            <a:spLocks noChangeArrowheads="1"/>
          </p:cNvSpPr>
          <p:nvPr/>
        </p:nvSpPr>
        <p:spPr bwMode="auto">
          <a:xfrm>
            <a:off x="4684713" y="2184455"/>
            <a:ext cx="2114550" cy="430212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19" name="AutoShape 59"/>
          <p:cNvSpPr>
            <a:spLocks noChangeArrowheads="1"/>
          </p:cNvSpPr>
          <p:nvPr/>
        </p:nvSpPr>
        <p:spPr bwMode="auto">
          <a:xfrm>
            <a:off x="1117600" y="2176517"/>
            <a:ext cx="1376363" cy="436563"/>
          </a:xfrm>
          <a:prstGeom prst="roundRect">
            <a:avLst>
              <a:gd name="adj" fmla="val 16667"/>
            </a:avLst>
          </a:prstGeom>
          <a:solidFill>
            <a:srgbClr val="FF00FF">
              <a:alpha val="58038"/>
            </a:srgbClr>
          </a:solidFill>
          <a:ln w="38100" cmpd="dbl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</p:txBody>
      </p:sp>
      <p:sp>
        <p:nvSpPr>
          <p:cNvPr id="15420" name="Text Box 60"/>
          <p:cNvSpPr txBox="1">
            <a:spLocks noChangeArrowheads="1"/>
          </p:cNvSpPr>
          <p:nvPr/>
        </p:nvSpPr>
        <p:spPr bwMode="auto">
          <a:xfrm>
            <a:off x="1423988" y="2317805"/>
            <a:ext cx="660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บ่อเก็บเลน</a:t>
            </a:r>
          </a:p>
        </p:txBody>
      </p:sp>
      <p:sp>
        <p:nvSpPr>
          <p:cNvPr id="15421" name="AutoShape 61"/>
          <p:cNvSpPr>
            <a:spLocks noChangeArrowheads="1"/>
          </p:cNvSpPr>
          <p:nvPr/>
        </p:nvSpPr>
        <p:spPr bwMode="auto">
          <a:xfrm>
            <a:off x="4775200" y="2003480"/>
            <a:ext cx="3487738" cy="173037"/>
          </a:xfrm>
          <a:prstGeom prst="roundRect">
            <a:avLst>
              <a:gd name="adj" fmla="val 16667"/>
            </a:avLst>
          </a:prstGeom>
          <a:solidFill>
            <a:srgbClr val="FFFF00">
              <a:alpha val="41960"/>
            </a:srgbClr>
          </a:solidFill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22" name="Text Box 62"/>
          <p:cNvSpPr txBox="1">
            <a:spLocks noChangeArrowheads="1"/>
          </p:cNvSpPr>
          <p:nvPr/>
        </p:nvSpPr>
        <p:spPr bwMode="auto">
          <a:xfrm>
            <a:off x="2944813" y="2246367"/>
            <a:ext cx="15192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    POND A.8</a:t>
            </a: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      8.00 Rai.</a:t>
            </a:r>
          </a:p>
        </p:txBody>
      </p:sp>
      <p:sp>
        <p:nvSpPr>
          <p:cNvPr id="15423" name="Text Box 63"/>
          <p:cNvSpPr txBox="1">
            <a:spLocks noChangeArrowheads="1"/>
          </p:cNvSpPr>
          <p:nvPr/>
        </p:nvSpPr>
        <p:spPr bwMode="auto">
          <a:xfrm>
            <a:off x="5014913" y="2246367"/>
            <a:ext cx="15192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    POND A.7</a:t>
            </a: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      8.00 Rai.</a:t>
            </a:r>
          </a:p>
        </p:txBody>
      </p:sp>
      <p:sp>
        <p:nvSpPr>
          <p:cNvPr id="15424" name="AutoShape 64"/>
          <p:cNvSpPr>
            <a:spLocks noChangeArrowheads="1"/>
          </p:cNvSpPr>
          <p:nvPr/>
        </p:nvSpPr>
        <p:spPr bwMode="auto">
          <a:xfrm>
            <a:off x="2767013" y="2125717"/>
            <a:ext cx="222250" cy="115888"/>
          </a:xfrm>
          <a:prstGeom prst="upArrowCallout">
            <a:avLst>
              <a:gd name="adj1" fmla="val 47945"/>
              <a:gd name="adj2" fmla="val 47945"/>
              <a:gd name="adj3" fmla="val 16667"/>
              <a:gd name="adj4" fmla="val 66667"/>
            </a:avLst>
          </a:prstGeom>
          <a:solidFill>
            <a:srgbClr val="0000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25" name="AutoShape 65"/>
          <p:cNvSpPr>
            <a:spLocks noChangeArrowheads="1"/>
          </p:cNvSpPr>
          <p:nvPr/>
        </p:nvSpPr>
        <p:spPr bwMode="auto">
          <a:xfrm>
            <a:off x="4938713" y="2125717"/>
            <a:ext cx="219075" cy="115888"/>
          </a:xfrm>
          <a:prstGeom prst="upArrowCallout">
            <a:avLst>
              <a:gd name="adj1" fmla="val 47260"/>
              <a:gd name="adj2" fmla="val 47260"/>
              <a:gd name="adj3" fmla="val 16667"/>
              <a:gd name="adj4" fmla="val 66667"/>
            </a:avLst>
          </a:prstGeom>
          <a:solidFill>
            <a:srgbClr val="0000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26" name="AutoShape 66"/>
          <p:cNvSpPr>
            <a:spLocks noChangeArrowheads="1"/>
          </p:cNvSpPr>
          <p:nvPr/>
        </p:nvSpPr>
        <p:spPr bwMode="auto">
          <a:xfrm>
            <a:off x="4565650" y="2665467"/>
            <a:ext cx="209550" cy="104775"/>
          </a:xfrm>
          <a:custGeom>
            <a:avLst/>
            <a:gdLst>
              <a:gd name="T0" fmla="*/ 1016463 w 21600"/>
              <a:gd name="T1" fmla="*/ 0 h 21600"/>
              <a:gd name="T2" fmla="*/ 297687 w 21600"/>
              <a:gd name="T3" fmla="*/ 74424 h 21600"/>
              <a:gd name="T4" fmla="*/ 0 w 21600"/>
              <a:gd name="T5" fmla="*/ 254118 h 21600"/>
              <a:gd name="T6" fmla="*/ 297687 w 21600"/>
              <a:gd name="T7" fmla="*/ 433807 h 21600"/>
              <a:gd name="T8" fmla="*/ 1016463 w 21600"/>
              <a:gd name="T9" fmla="*/ 508231 h 21600"/>
              <a:gd name="T10" fmla="*/ 1735239 w 21600"/>
              <a:gd name="T11" fmla="*/ 433807 h 21600"/>
              <a:gd name="T12" fmla="*/ 2032926 w 21600"/>
              <a:gd name="T13" fmla="*/ 254118 h 21600"/>
              <a:gd name="T14" fmla="*/ 1735239 w 21600"/>
              <a:gd name="T15" fmla="*/ 744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27" name="AutoShape 67"/>
          <p:cNvSpPr>
            <a:spLocks noChangeArrowheads="1"/>
          </p:cNvSpPr>
          <p:nvPr/>
        </p:nvSpPr>
        <p:spPr bwMode="auto">
          <a:xfrm>
            <a:off x="5729288" y="4880030"/>
            <a:ext cx="1357312" cy="1073150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POND B.5</a:t>
            </a: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  8.5 Rai.</a:t>
            </a:r>
          </a:p>
        </p:txBody>
      </p:sp>
      <p:sp>
        <p:nvSpPr>
          <p:cNvPr id="15428" name="AutoShape 68"/>
          <p:cNvSpPr>
            <a:spLocks noChangeArrowheads="1"/>
          </p:cNvSpPr>
          <p:nvPr/>
        </p:nvSpPr>
        <p:spPr bwMode="auto">
          <a:xfrm>
            <a:off x="4310063" y="4884792"/>
            <a:ext cx="1354137" cy="1062038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 sz="1200">
              <a:solidFill>
                <a:schemeClr val="bg1"/>
              </a:solidFill>
              <a:latin typeface="Angsana New" pitchFamily="18" charset="-34"/>
              <a:cs typeface="+mj-cs"/>
            </a:endParaRP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POND B.6</a:t>
            </a:r>
          </a:p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  8.5 Rai.</a:t>
            </a:r>
          </a:p>
        </p:txBody>
      </p:sp>
      <p:sp>
        <p:nvSpPr>
          <p:cNvPr id="15429" name="AutoShape 69"/>
          <p:cNvSpPr>
            <a:spLocks noChangeArrowheads="1"/>
          </p:cNvSpPr>
          <p:nvPr/>
        </p:nvSpPr>
        <p:spPr bwMode="auto">
          <a:xfrm rot="-5400000">
            <a:off x="7113587" y="4676830"/>
            <a:ext cx="176213" cy="230188"/>
          </a:xfrm>
          <a:prstGeom prst="rightArrowCallout">
            <a:avLst>
              <a:gd name="adj1" fmla="val 32658"/>
              <a:gd name="adj2" fmla="val 32658"/>
              <a:gd name="adj3" fmla="val 16667"/>
              <a:gd name="adj4" fmla="val 66667"/>
            </a:avLst>
          </a:prstGeom>
          <a:solidFill>
            <a:srgbClr val="0000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30" name="AutoShape 70"/>
          <p:cNvSpPr>
            <a:spLocks noChangeArrowheads="1"/>
          </p:cNvSpPr>
          <p:nvPr/>
        </p:nvSpPr>
        <p:spPr bwMode="auto">
          <a:xfrm rot="-5295414">
            <a:off x="4568826" y="4778429"/>
            <a:ext cx="176212" cy="233363"/>
          </a:xfrm>
          <a:prstGeom prst="rightArrowCallout">
            <a:avLst>
              <a:gd name="adj1" fmla="val 33108"/>
              <a:gd name="adj2" fmla="val 33108"/>
              <a:gd name="adj3" fmla="val 16667"/>
              <a:gd name="adj4" fmla="val 66667"/>
            </a:avLst>
          </a:prstGeom>
          <a:solidFill>
            <a:srgbClr val="0000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31" name="AutoShape 71"/>
          <p:cNvSpPr>
            <a:spLocks noChangeArrowheads="1"/>
          </p:cNvSpPr>
          <p:nvPr/>
        </p:nvSpPr>
        <p:spPr bwMode="auto">
          <a:xfrm>
            <a:off x="5688013" y="3325867"/>
            <a:ext cx="85725" cy="1900238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32" name="AutoShape 72"/>
          <p:cNvSpPr>
            <a:spLocks noChangeArrowheads="1"/>
          </p:cNvSpPr>
          <p:nvPr/>
        </p:nvSpPr>
        <p:spPr bwMode="auto">
          <a:xfrm>
            <a:off x="5487988" y="5170542"/>
            <a:ext cx="474662" cy="76200"/>
          </a:xfrm>
          <a:prstGeom prst="leftRightArrow">
            <a:avLst>
              <a:gd name="adj1" fmla="val 50000"/>
              <a:gd name="adj2" fmla="val 124583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33" name="AutoShape 73"/>
          <p:cNvSpPr>
            <a:spLocks noChangeArrowheads="1"/>
          </p:cNvSpPr>
          <p:nvPr/>
        </p:nvSpPr>
        <p:spPr bwMode="auto">
          <a:xfrm>
            <a:off x="5480050" y="3138542"/>
            <a:ext cx="209550" cy="104775"/>
          </a:xfrm>
          <a:custGeom>
            <a:avLst/>
            <a:gdLst>
              <a:gd name="T0" fmla="*/ 1016463 w 21600"/>
              <a:gd name="T1" fmla="*/ 0 h 21600"/>
              <a:gd name="T2" fmla="*/ 297687 w 21600"/>
              <a:gd name="T3" fmla="*/ 74424 h 21600"/>
              <a:gd name="T4" fmla="*/ 0 w 21600"/>
              <a:gd name="T5" fmla="*/ 254118 h 21600"/>
              <a:gd name="T6" fmla="*/ 297687 w 21600"/>
              <a:gd name="T7" fmla="*/ 433807 h 21600"/>
              <a:gd name="T8" fmla="*/ 1016463 w 21600"/>
              <a:gd name="T9" fmla="*/ 508231 h 21600"/>
              <a:gd name="T10" fmla="*/ 1735239 w 21600"/>
              <a:gd name="T11" fmla="*/ 433807 h 21600"/>
              <a:gd name="T12" fmla="*/ 2032926 w 21600"/>
              <a:gd name="T13" fmla="*/ 254118 h 21600"/>
              <a:gd name="T14" fmla="*/ 1735239 w 21600"/>
              <a:gd name="T15" fmla="*/ 7442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0000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34" name="Text Box 74"/>
          <p:cNvSpPr txBox="1">
            <a:spLocks noChangeArrowheads="1"/>
          </p:cNvSpPr>
          <p:nvPr/>
        </p:nvSpPr>
        <p:spPr bwMode="auto">
          <a:xfrm>
            <a:off x="8636000" y="1403405"/>
            <a:ext cx="508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PUMP</a:t>
            </a:r>
          </a:p>
        </p:txBody>
      </p:sp>
      <p:sp>
        <p:nvSpPr>
          <p:cNvPr id="15435" name="AutoShape 75"/>
          <p:cNvSpPr>
            <a:spLocks noChangeArrowheads="1"/>
          </p:cNvSpPr>
          <p:nvPr/>
        </p:nvSpPr>
        <p:spPr bwMode="auto">
          <a:xfrm>
            <a:off x="7416800" y="1795517"/>
            <a:ext cx="812800" cy="169863"/>
          </a:xfrm>
          <a:prstGeom prst="bevel">
            <a:avLst>
              <a:gd name="adj" fmla="val 12500"/>
            </a:avLst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     OFFICE</a:t>
            </a:r>
          </a:p>
        </p:txBody>
      </p:sp>
      <p:sp>
        <p:nvSpPr>
          <p:cNvPr id="15436" name="AutoShape 76"/>
          <p:cNvSpPr>
            <a:spLocks noChangeArrowheads="1"/>
          </p:cNvSpPr>
          <p:nvPr/>
        </p:nvSpPr>
        <p:spPr bwMode="auto">
          <a:xfrm>
            <a:off x="446088" y="5205467"/>
            <a:ext cx="265112" cy="88900"/>
          </a:xfrm>
          <a:prstGeom prst="plaque">
            <a:avLst>
              <a:gd name="adj" fmla="val 16667"/>
            </a:avLst>
          </a:prstGeom>
          <a:solidFill>
            <a:srgbClr val="FF99CC"/>
          </a:solidFill>
          <a:ln w="76200" cmpd="tri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37" name="AutoShape 77"/>
          <p:cNvSpPr>
            <a:spLocks noChangeArrowheads="1"/>
          </p:cNvSpPr>
          <p:nvPr/>
        </p:nvSpPr>
        <p:spPr bwMode="auto">
          <a:xfrm rot="-5400000">
            <a:off x="1279525" y="3424292"/>
            <a:ext cx="133350" cy="177800"/>
          </a:xfrm>
          <a:prstGeom prst="plaque">
            <a:avLst>
              <a:gd name="adj" fmla="val 16667"/>
            </a:avLst>
          </a:prstGeom>
          <a:solidFill>
            <a:srgbClr val="FF99CC"/>
          </a:solidFill>
          <a:ln w="76200" cmpd="tri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38" name="AutoShape 78"/>
          <p:cNvSpPr>
            <a:spLocks noChangeArrowheads="1"/>
          </p:cNvSpPr>
          <p:nvPr/>
        </p:nvSpPr>
        <p:spPr bwMode="auto">
          <a:xfrm>
            <a:off x="387350" y="49267"/>
            <a:ext cx="265113" cy="87313"/>
          </a:xfrm>
          <a:prstGeom prst="plaque">
            <a:avLst>
              <a:gd name="adj" fmla="val 16667"/>
            </a:avLst>
          </a:prstGeom>
          <a:solidFill>
            <a:srgbClr val="FF99CC"/>
          </a:solidFill>
          <a:ln w="76200" cmpd="tri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39" name="AutoShape 79"/>
          <p:cNvSpPr>
            <a:spLocks noChangeArrowheads="1"/>
          </p:cNvSpPr>
          <p:nvPr/>
        </p:nvSpPr>
        <p:spPr bwMode="auto">
          <a:xfrm>
            <a:off x="1500188" y="42917"/>
            <a:ext cx="265112" cy="88900"/>
          </a:xfrm>
          <a:prstGeom prst="plaque">
            <a:avLst>
              <a:gd name="adj" fmla="val 16667"/>
            </a:avLst>
          </a:prstGeom>
          <a:solidFill>
            <a:srgbClr val="FF99CC"/>
          </a:solidFill>
          <a:ln w="76200" cmpd="tri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40" name="AutoShape 80"/>
          <p:cNvSpPr>
            <a:spLocks noChangeArrowheads="1"/>
          </p:cNvSpPr>
          <p:nvPr/>
        </p:nvSpPr>
        <p:spPr bwMode="auto">
          <a:xfrm>
            <a:off x="3460750" y="42917"/>
            <a:ext cx="265113" cy="88900"/>
          </a:xfrm>
          <a:prstGeom prst="plaque">
            <a:avLst>
              <a:gd name="adj" fmla="val 16667"/>
            </a:avLst>
          </a:prstGeom>
          <a:solidFill>
            <a:srgbClr val="FF99CC"/>
          </a:solidFill>
          <a:ln w="76200" cmpd="tri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41" name="AutoShape 81"/>
          <p:cNvSpPr>
            <a:spLocks noChangeArrowheads="1"/>
          </p:cNvSpPr>
          <p:nvPr/>
        </p:nvSpPr>
        <p:spPr bwMode="auto">
          <a:xfrm rot="-5400000">
            <a:off x="123826" y="1822504"/>
            <a:ext cx="131762" cy="176213"/>
          </a:xfrm>
          <a:prstGeom prst="plaque">
            <a:avLst>
              <a:gd name="adj" fmla="val 16667"/>
            </a:avLst>
          </a:prstGeom>
          <a:solidFill>
            <a:srgbClr val="FF99CC"/>
          </a:solidFill>
          <a:ln w="76200" cmpd="tri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42" name="AutoShape 82"/>
          <p:cNvSpPr>
            <a:spLocks noChangeArrowheads="1"/>
          </p:cNvSpPr>
          <p:nvPr/>
        </p:nvSpPr>
        <p:spPr bwMode="auto">
          <a:xfrm rot="-5400000">
            <a:off x="7129463" y="3997380"/>
            <a:ext cx="131762" cy="176212"/>
          </a:xfrm>
          <a:prstGeom prst="plaque">
            <a:avLst>
              <a:gd name="adj" fmla="val 16667"/>
            </a:avLst>
          </a:prstGeom>
          <a:solidFill>
            <a:srgbClr val="FF99CC"/>
          </a:solidFill>
          <a:ln w="76200" cmpd="tri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43" name="AutoShape 83"/>
          <p:cNvSpPr>
            <a:spLocks noChangeArrowheads="1"/>
          </p:cNvSpPr>
          <p:nvPr/>
        </p:nvSpPr>
        <p:spPr bwMode="auto">
          <a:xfrm rot="-5400000">
            <a:off x="3880645" y="5347548"/>
            <a:ext cx="131762" cy="174625"/>
          </a:xfrm>
          <a:prstGeom prst="plaque">
            <a:avLst>
              <a:gd name="adj" fmla="val 16667"/>
            </a:avLst>
          </a:prstGeom>
          <a:solidFill>
            <a:srgbClr val="FF99CC"/>
          </a:solidFill>
          <a:ln w="76200" cmpd="tri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44" name="AutoShape 84"/>
          <p:cNvSpPr>
            <a:spLocks noChangeArrowheads="1"/>
          </p:cNvSpPr>
          <p:nvPr/>
        </p:nvSpPr>
        <p:spPr bwMode="auto">
          <a:xfrm>
            <a:off x="7239000" y="3640192"/>
            <a:ext cx="319088" cy="104775"/>
          </a:xfrm>
          <a:prstGeom prst="plus">
            <a:avLst>
              <a:gd name="adj" fmla="val 25000"/>
            </a:avLst>
          </a:prstGeom>
          <a:solidFill>
            <a:srgbClr val="9999FF"/>
          </a:solidFill>
          <a:ln w="76200" cmpd="tri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45" name="AutoShape 85"/>
          <p:cNvSpPr>
            <a:spLocks noChangeArrowheads="1"/>
          </p:cNvSpPr>
          <p:nvPr/>
        </p:nvSpPr>
        <p:spPr bwMode="auto">
          <a:xfrm>
            <a:off x="406400" y="5491217"/>
            <a:ext cx="319088" cy="104775"/>
          </a:xfrm>
          <a:prstGeom prst="plus">
            <a:avLst>
              <a:gd name="adj" fmla="val 25000"/>
            </a:avLst>
          </a:prstGeom>
          <a:solidFill>
            <a:srgbClr val="9999FF"/>
          </a:solidFill>
          <a:ln w="76200" cmpd="tri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46" name="Text Box 86"/>
          <p:cNvSpPr txBox="1">
            <a:spLocks noChangeArrowheads="1"/>
          </p:cNvSpPr>
          <p:nvPr/>
        </p:nvSpPr>
        <p:spPr bwMode="auto">
          <a:xfrm>
            <a:off x="3060700" y="1976492"/>
            <a:ext cx="36449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1200">
                <a:solidFill>
                  <a:schemeClr val="bg1"/>
                </a:solidFill>
                <a:latin typeface="Angsana New" pitchFamily="18" charset="-34"/>
                <a:cs typeface="+mj-cs"/>
              </a:rPr>
              <a:t>                                    Drainage  3.00  Rai.</a:t>
            </a:r>
          </a:p>
        </p:txBody>
      </p:sp>
      <p:sp>
        <p:nvSpPr>
          <p:cNvPr id="15447" name="Rectangle 87"/>
          <p:cNvSpPr>
            <a:spLocks noChangeArrowheads="1"/>
          </p:cNvSpPr>
          <p:nvPr/>
        </p:nvSpPr>
        <p:spPr bwMode="auto">
          <a:xfrm>
            <a:off x="7107238" y="4880030"/>
            <a:ext cx="187325" cy="1073150"/>
          </a:xfrm>
          <a:prstGeom prst="rect">
            <a:avLst/>
          </a:prstGeom>
          <a:solidFill>
            <a:srgbClr val="FFFF00">
              <a:alpha val="43137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48" name="Rectangle 88"/>
          <p:cNvSpPr>
            <a:spLocks noChangeArrowheads="1"/>
          </p:cNvSpPr>
          <p:nvPr/>
        </p:nvSpPr>
        <p:spPr bwMode="auto">
          <a:xfrm>
            <a:off x="4089400" y="4884792"/>
            <a:ext cx="185738" cy="1073150"/>
          </a:xfrm>
          <a:prstGeom prst="rect">
            <a:avLst/>
          </a:prstGeom>
          <a:solidFill>
            <a:srgbClr val="FFFF00">
              <a:alpha val="43137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49" name="AutoShape 89"/>
          <p:cNvSpPr>
            <a:spLocks noChangeArrowheads="1"/>
          </p:cNvSpPr>
          <p:nvPr/>
        </p:nvSpPr>
        <p:spPr bwMode="auto">
          <a:xfrm rot="-5295414">
            <a:off x="6672263" y="4778430"/>
            <a:ext cx="176212" cy="233362"/>
          </a:xfrm>
          <a:prstGeom prst="rightArrowCallout">
            <a:avLst>
              <a:gd name="adj1" fmla="val 33108"/>
              <a:gd name="adj2" fmla="val 33108"/>
              <a:gd name="adj3" fmla="val 16667"/>
              <a:gd name="adj4" fmla="val 66667"/>
            </a:avLst>
          </a:prstGeom>
          <a:solidFill>
            <a:srgbClr val="0000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50" name="Text Box 90"/>
          <p:cNvSpPr txBox="1">
            <a:spLocks noChangeArrowheads="1"/>
          </p:cNvSpPr>
          <p:nvPr/>
        </p:nvSpPr>
        <p:spPr bwMode="auto">
          <a:xfrm>
            <a:off x="1016000" y="5148317"/>
            <a:ext cx="1625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cs typeface="+mj-cs"/>
              </a:rPr>
              <a:t>House</a:t>
            </a:r>
            <a:endParaRPr lang="th-TH" sz="1400">
              <a:solidFill>
                <a:schemeClr val="bg1"/>
              </a:solidFill>
              <a:cs typeface="+mj-cs"/>
            </a:endParaRPr>
          </a:p>
        </p:txBody>
      </p:sp>
      <p:sp>
        <p:nvSpPr>
          <p:cNvPr id="15451" name="Text Box 91"/>
          <p:cNvSpPr txBox="1">
            <a:spLocks noChangeArrowheads="1"/>
          </p:cNvSpPr>
          <p:nvPr/>
        </p:nvSpPr>
        <p:spPr bwMode="auto">
          <a:xfrm>
            <a:off x="1016000" y="5410255"/>
            <a:ext cx="1625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cs typeface="+mj-cs"/>
              </a:rPr>
              <a:t>Generator</a:t>
            </a:r>
            <a:endParaRPr lang="th-TH" sz="1400">
              <a:solidFill>
                <a:schemeClr val="bg1"/>
              </a:solidFill>
              <a:cs typeface="+mj-cs"/>
            </a:endParaRPr>
          </a:p>
        </p:txBody>
      </p:sp>
      <p:sp>
        <p:nvSpPr>
          <p:cNvPr id="15452" name="Line 92"/>
          <p:cNvSpPr>
            <a:spLocks noChangeShapeType="1"/>
          </p:cNvSpPr>
          <p:nvPr/>
        </p:nvSpPr>
        <p:spPr bwMode="auto">
          <a:xfrm flipV="1">
            <a:off x="8229600" y="119117"/>
            <a:ext cx="0" cy="58293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53" name="Line 93"/>
          <p:cNvSpPr>
            <a:spLocks noChangeShapeType="1"/>
          </p:cNvSpPr>
          <p:nvPr/>
        </p:nvSpPr>
        <p:spPr bwMode="auto">
          <a:xfrm rot="16200000" flipV="1">
            <a:off x="3505200" y="4100567"/>
            <a:ext cx="0" cy="1524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54" name="Line 94"/>
          <p:cNvSpPr>
            <a:spLocks noChangeShapeType="1"/>
          </p:cNvSpPr>
          <p:nvPr/>
        </p:nvSpPr>
        <p:spPr bwMode="auto">
          <a:xfrm rot="10800000" flipV="1">
            <a:off x="4267200" y="4862567"/>
            <a:ext cx="0" cy="10858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55" name="Line 95"/>
          <p:cNvSpPr>
            <a:spLocks noChangeShapeType="1"/>
          </p:cNvSpPr>
          <p:nvPr/>
        </p:nvSpPr>
        <p:spPr bwMode="auto">
          <a:xfrm rot="16200000" flipV="1">
            <a:off x="7588250" y="1312917"/>
            <a:ext cx="0" cy="1422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56" name="Line 96"/>
          <p:cNvSpPr>
            <a:spLocks noChangeShapeType="1"/>
          </p:cNvSpPr>
          <p:nvPr/>
        </p:nvSpPr>
        <p:spPr bwMode="auto">
          <a:xfrm rot="16200000" flipV="1">
            <a:off x="6146800" y="3967217"/>
            <a:ext cx="0" cy="39624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57" name="Line 97"/>
          <p:cNvSpPr>
            <a:spLocks noChangeShapeType="1"/>
          </p:cNvSpPr>
          <p:nvPr/>
        </p:nvSpPr>
        <p:spPr bwMode="auto">
          <a:xfrm rot="16200000" flipV="1">
            <a:off x="1371600" y="1465317"/>
            <a:ext cx="0" cy="23368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58" name="Line 98"/>
          <p:cNvSpPr>
            <a:spLocks noChangeShapeType="1"/>
          </p:cNvSpPr>
          <p:nvPr/>
        </p:nvSpPr>
        <p:spPr bwMode="auto">
          <a:xfrm rot="16200000" flipV="1">
            <a:off x="5283200" y="-668283"/>
            <a:ext cx="0" cy="56896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59" name="Line 99"/>
          <p:cNvSpPr>
            <a:spLocks noChangeShapeType="1"/>
          </p:cNvSpPr>
          <p:nvPr/>
        </p:nvSpPr>
        <p:spPr bwMode="auto">
          <a:xfrm flipV="1">
            <a:off x="203200" y="119117"/>
            <a:ext cx="11113" cy="25146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60" name="Line 100"/>
          <p:cNvSpPr>
            <a:spLocks noChangeShapeType="1"/>
          </p:cNvSpPr>
          <p:nvPr/>
        </p:nvSpPr>
        <p:spPr bwMode="auto">
          <a:xfrm flipV="1">
            <a:off x="2540000" y="2176517"/>
            <a:ext cx="0" cy="4572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61" name="Line 101"/>
          <p:cNvSpPr>
            <a:spLocks noChangeShapeType="1"/>
          </p:cNvSpPr>
          <p:nvPr/>
        </p:nvSpPr>
        <p:spPr bwMode="auto">
          <a:xfrm rot="10800000" flipV="1">
            <a:off x="7112000" y="2633717"/>
            <a:ext cx="0" cy="33147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62" name="Line 102"/>
          <p:cNvSpPr>
            <a:spLocks noChangeShapeType="1"/>
          </p:cNvSpPr>
          <p:nvPr/>
        </p:nvSpPr>
        <p:spPr bwMode="auto">
          <a:xfrm rot="16200000" flipV="1">
            <a:off x="1930400" y="4151367"/>
            <a:ext cx="0" cy="14224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63" name="Line 103"/>
          <p:cNvSpPr>
            <a:spLocks noChangeShapeType="1"/>
          </p:cNvSpPr>
          <p:nvPr/>
        </p:nvSpPr>
        <p:spPr bwMode="auto">
          <a:xfrm rot="10800000" flipV="1">
            <a:off x="1219200" y="2633717"/>
            <a:ext cx="0" cy="22860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64" name="Line 104"/>
          <p:cNvSpPr>
            <a:spLocks noChangeShapeType="1"/>
          </p:cNvSpPr>
          <p:nvPr/>
        </p:nvSpPr>
        <p:spPr bwMode="auto">
          <a:xfrm rot="16200000" flipV="1">
            <a:off x="3556000" y="-1246133"/>
            <a:ext cx="0" cy="65024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65" name="Rectangle 105"/>
          <p:cNvSpPr>
            <a:spLocks noChangeArrowheads="1"/>
          </p:cNvSpPr>
          <p:nvPr/>
        </p:nvSpPr>
        <p:spPr bwMode="auto">
          <a:xfrm>
            <a:off x="1500188" y="3308405"/>
            <a:ext cx="1262062" cy="1509712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66" name="Rectangle 106"/>
          <p:cNvSpPr>
            <a:spLocks noChangeArrowheads="1"/>
          </p:cNvSpPr>
          <p:nvPr/>
        </p:nvSpPr>
        <p:spPr bwMode="auto">
          <a:xfrm>
            <a:off x="2946400" y="3319517"/>
            <a:ext cx="1262063" cy="85725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67" name="Rectangle 107"/>
          <p:cNvSpPr>
            <a:spLocks noChangeArrowheads="1"/>
          </p:cNvSpPr>
          <p:nvPr/>
        </p:nvSpPr>
        <p:spPr bwMode="auto">
          <a:xfrm>
            <a:off x="4368800" y="3319517"/>
            <a:ext cx="1262063" cy="85725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68" name="Rectangle 108"/>
          <p:cNvSpPr>
            <a:spLocks noChangeArrowheads="1"/>
          </p:cNvSpPr>
          <p:nvPr/>
        </p:nvSpPr>
        <p:spPr bwMode="auto">
          <a:xfrm>
            <a:off x="5791200" y="3319517"/>
            <a:ext cx="1262063" cy="85725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69" name="Rectangle 109"/>
          <p:cNvSpPr>
            <a:spLocks noChangeArrowheads="1"/>
          </p:cNvSpPr>
          <p:nvPr/>
        </p:nvSpPr>
        <p:spPr bwMode="auto">
          <a:xfrm>
            <a:off x="4368800" y="4919717"/>
            <a:ext cx="1262063" cy="97155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70" name="Rectangle 110"/>
          <p:cNvSpPr>
            <a:spLocks noChangeArrowheads="1"/>
          </p:cNvSpPr>
          <p:nvPr/>
        </p:nvSpPr>
        <p:spPr bwMode="auto">
          <a:xfrm>
            <a:off x="5791200" y="4919717"/>
            <a:ext cx="1262063" cy="97155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71" name="Rectangle 111"/>
          <p:cNvSpPr>
            <a:spLocks noChangeArrowheads="1"/>
          </p:cNvSpPr>
          <p:nvPr/>
        </p:nvSpPr>
        <p:spPr bwMode="auto">
          <a:xfrm>
            <a:off x="1524000" y="462017"/>
            <a:ext cx="971550" cy="118427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72" name="Rectangle 112"/>
          <p:cNvSpPr>
            <a:spLocks noChangeArrowheads="1"/>
          </p:cNvSpPr>
          <p:nvPr/>
        </p:nvSpPr>
        <p:spPr bwMode="auto">
          <a:xfrm>
            <a:off x="2584450" y="462017"/>
            <a:ext cx="971550" cy="118427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73" name="Rectangle 113"/>
          <p:cNvSpPr>
            <a:spLocks noChangeArrowheads="1"/>
          </p:cNvSpPr>
          <p:nvPr/>
        </p:nvSpPr>
        <p:spPr bwMode="auto">
          <a:xfrm>
            <a:off x="3702050" y="462017"/>
            <a:ext cx="971550" cy="118427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74" name="Rectangle 114"/>
          <p:cNvSpPr>
            <a:spLocks noChangeArrowheads="1"/>
          </p:cNvSpPr>
          <p:nvPr/>
        </p:nvSpPr>
        <p:spPr bwMode="auto">
          <a:xfrm>
            <a:off x="4775200" y="462017"/>
            <a:ext cx="889000" cy="118427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75" name="Rectangle 115"/>
          <p:cNvSpPr>
            <a:spLocks noChangeArrowheads="1"/>
          </p:cNvSpPr>
          <p:nvPr/>
        </p:nvSpPr>
        <p:spPr bwMode="auto">
          <a:xfrm>
            <a:off x="5816600" y="462017"/>
            <a:ext cx="889000" cy="118427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76" name="Rectangle 116"/>
          <p:cNvSpPr>
            <a:spLocks noChangeArrowheads="1"/>
          </p:cNvSpPr>
          <p:nvPr/>
        </p:nvSpPr>
        <p:spPr bwMode="auto">
          <a:xfrm rot="-5400000">
            <a:off x="3429794" y="1388323"/>
            <a:ext cx="400050" cy="2027238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77" name="Rectangle 117"/>
          <p:cNvSpPr>
            <a:spLocks noChangeArrowheads="1"/>
          </p:cNvSpPr>
          <p:nvPr/>
        </p:nvSpPr>
        <p:spPr bwMode="auto">
          <a:xfrm rot="-5400000">
            <a:off x="5593557" y="1399436"/>
            <a:ext cx="400050" cy="2027237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78" name="Rectangle 118"/>
          <p:cNvSpPr>
            <a:spLocks noChangeArrowheads="1"/>
          </p:cNvSpPr>
          <p:nvPr/>
        </p:nvSpPr>
        <p:spPr bwMode="auto">
          <a:xfrm>
            <a:off x="354013" y="176267"/>
            <a:ext cx="1068387" cy="18034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79" name="Line 119"/>
          <p:cNvSpPr>
            <a:spLocks noChangeShapeType="1"/>
          </p:cNvSpPr>
          <p:nvPr/>
        </p:nvSpPr>
        <p:spPr bwMode="auto">
          <a:xfrm rot="16200000" flipV="1">
            <a:off x="4165600" y="-3843283"/>
            <a:ext cx="0" cy="79248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80" name="Line 120"/>
          <p:cNvSpPr>
            <a:spLocks noChangeShapeType="1"/>
          </p:cNvSpPr>
          <p:nvPr/>
        </p:nvSpPr>
        <p:spPr bwMode="auto">
          <a:xfrm rot="16200000" flipV="1">
            <a:off x="609600" y="5529317"/>
            <a:ext cx="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81" name="Line 121"/>
          <p:cNvSpPr>
            <a:spLocks noChangeShapeType="1"/>
          </p:cNvSpPr>
          <p:nvPr/>
        </p:nvSpPr>
        <p:spPr bwMode="auto">
          <a:xfrm rot="16200000" flipV="1">
            <a:off x="609600" y="5757917"/>
            <a:ext cx="0" cy="6096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82" name="Text Box 122"/>
          <p:cNvSpPr txBox="1">
            <a:spLocks noChangeArrowheads="1"/>
          </p:cNvSpPr>
          <p:nvPr/>
        </p:nvSpPr>
        <p:spPr bwMode="auto">
          <a:xfrm>
            <a:off x="971600" y="5651956"/>
            <a:ext cx="193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1800" dirty="0">
                <a:solidFill>
                  <a:schemeClr val="bg1"/>
                </a:solidFill>
                <a:latin typeface="Angsana New" pitchFamily="18" charset="-34"/>
                <a:cs typeface="+mj-cs"/>
              </a:rPr>
              <a:t>รั้วกระเบื้อง 1.2 ม.  </a:t>
            </a:r>
          </a:p>
        </p:txBody>
      </p:sp>
      <p:sp>
        <p:nvSpPr>
          <p:cNvPr id="15483" name="Text Box 123"/>
          <p:cNvSpPr txBox="1">
            <a:spLocks noChangeArrowheads="1"/>
          </p:cNvSpPr>
          <p:nvPr/>
        </p:nvSpPr>
        <p:spPr bwMode="auto">
          <a:xfrm>
            <a:off x="964550" y="5900422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1800" dirty="0">
                <a:solidFill>
                  <a:schemeClr val="bg1"/>
                </a:solidFill>
                <a:latin typeface="Angsana New" pitchFamily="18" charset="-34"/>
                <a:cs typeface="+mj-cs"/>
              </a:rPr>
              <a:t>รั้ว </a:t>
            </a:r>
            <a:r>
              <a:rPr lang="en-US" sz="1800" dirty="0">
                <a:solidFill>
                  <a:schemeClr val="bg1"/>
                </a:solidFill>
                <a:latin typeface="Angsana New" pitchFamily="18" charset="-34"/>
                <a:cs typeface="+mj-cs"/>
              </a:rPr>
              <a:t>PE 30 </a:t>
            </a:r>
            <a:r>
              <a:rPr lang="th-TH" sz="1800" dirty="0">
                <a:solidFill>
                  <a:schemeClr val="bg1"/>
                </a:solidFill>
                <a:latin typeface="Angsana New" pitchFamily="18" charset="-34"/>
                <a:cs typeface="+mj-cs"/>
              </a:rPr>
              <a:t>ซม.</a:t>
            </a:r>
          </a:p>
        </p:txBody>
      </p:sp>
      <p:sp>
        <p:nvSpPr>
          <p:cNvPr id="15484" name="Line 124"/>
          <p:cNvSpPr>
            <a:spLocks noChangeShapeType="1"/>
          </p:cNvSpPr>
          <p:nvPr/>
        </p:nvSpPr>
        <p:spPr bwMode="auto">
          <a:xfrm rot="16200000" flipV="1">
            <a:off x="7620000" y="2125717"/>
            <a:ext cx="0" cy="10160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85" name="Line 125"/>
          <p:cNvSpPr>
            <a:spLocks noChangeShapeType="1"/>
          </p:cNvSpPr>
          <p:nvPr/>
        </p:nvSpPr>
        <p:spPr bwMode="auto">
          <a:xfrm rot="16200000" flipV="1">
            <a:off x="508000" y="6043667"/>
            <a:ext cx="0" cy="6096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86" name="Text Box 126"/>
          <p:cNvSpPr txBox="1">
            <a:spLocks noChangeArrowheads="1"/>
          </p:cNvSpPr>
          <p:nvPr/>
        </p:nvSpPr>
        <p:spPr bwMode="auto">
          <a:xfrm>
            <a:off x="952975" y="6129992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1800" dirty="0">
                <a:solidFill>
                  <a:schemeClr val="bg1"/>
                </a:solidFill>
                <a:latin typeface="Angsana New" pitchFamily="18" charset="-34"/>
                <a:cs typeface="+mj-cs"/>
              </a:rPr>
              <a:t>รั้ว </a:t>
            </a:r>
            <a:r>
              <a:rPr lang="en-US" sz="1800" dirty="0">
                <a:solidFill>
                  <a:schemeClr val="bg1"/>
                </a:solidFill>
                <a:latin typeface="Angsana New" pitchFamily="18" charset="-34"/>
                <a:cs typeface="+mj-cs"/>
              </a:rPr>
              <a:t>PE  1  </a:t>
            </a:r>
            <a:r>
              <a:rPr lang="th-TH" sz="1800" dirty="0">
                <a:solidFill>
                  <a:schemeClr val="bg1"/>
                </a:solidFill>
                <a:latin typeface="Angsana New" pitchFamily="18" charset="-34"/>
                <a:cs typeface="+mj-cs"/>
              </a:rPr>
              <a:t>ม.</a:t>
            </a:r>
          </a:p>
        </p:txBody>
      </p:sp>
      <p:sp>
        <p:nvSpPr>
          <p:cNvPr id="15487" name="Line 127"/>
          <p:cNvSpPr>
            <a:spLocks noChangeShapeType="1"/>
          </p:cNvSpPr>
          <p:nvPr/>
        </p:nvSpPr>
        <p:spPr bwMode="auto">
          <a:xfrm rot="16200000" flipV="1">
            <a:off x="3149600" y="6100817"/>
            <a:ext cx="0" cy="6096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88" name="Text Box 128"/>
          <p:cNvSpPr txBox="1">
            <a:spLocks noChangeArrowheads="1"/>
          </p:cNvSpPr>
          <p:nvPr/>
        </p:nvSpPr>
        <p:spPr bwMode="auto">
          <a:xfrm>
            <a:off x="3495550" y="6210292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1800" dirty="0">
                <a:solidFill>
                  <a:schemeClr val="bg1"/>
                </a:solidFill>
                <a:latin typeface="Angsana New" pitchFamily="18" charset="-34"/>
                <a:cs typeface="+mj-cs"/>
              </a:rPr>
              <a:t>ทิศทางน้ำเข้าสู่ระบบ</a:t>
            </a:r>
          </a:p>
        </p:txBody>
      </p:sp>
      <p:sp>
        <p:nvSpPr>
          <p:cNvPr id="15489" name="AutoShape 129"/>
          <p:cNvSpPr>
            <a:spLocks noChangeArrowheads="1"/>
          </p:cNvSpPr>
          <p:nvPr/>
        </p:nvSpPr>
        <p:spPr bwMode="auto">
          <a:xfrm>
            <a:off x="4419600" y="2462267"/>
            <a:ext cx="541338" cy="95250"/>
          </a:xfrm>
          <a:prstGeom prst="leftRightArrow">
            <a:avLst>
              <a:gd name="adj1" fmla="val 50000"/>
              <a:gd name="adj2" fmla="val 113667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90" name="Line 130"/>
          <p:cNvSpPr>
            <a:spLocks noChangeShapeType="1"/>
          </p:cNvSpPr>
          <p:nvPr/>
        </p:nvSpPr>
        <p:spPr bwMode="auto">
          <a:xfrm rot="10800000" flipV="1">
            <a:off x="4673600" y="2519417"/>
            <a:ext cx="0" cy="1714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91" name="Line 131"/>
          <p:cNvSpPr>
            <a:spLocks noChangeShapeType="1"/>
          </p:cNvSpPr>
          <p:nvPr/>
        </p:nvSpPr>
        <p:spPr bwMode="auto">
          <a:xfrm rot="2248380">
            <a:off x="5588000" y="3265542"/>
            <a:ext cx="0" cy="2254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92" name="Line 132"/>
          <p:cNvSpPr>
            <a:spLocks noChangeShapeType="1"/>
          </p:cNvSpPr>
          <p:nvPr/>
        </p:nvSpPr>
        <p:spPr bwMode="auto">
          <a:xfrm>
            <a:off x="5588000" y="3205217"/>
            <a:ext cx="550863" cy="24765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93" name="AutoShape 133"/>
          <p:cNvSpPr>
            <a:spLocks noChangeArrowheads="1"/>
          </p:cNvSpPr>
          <p:nvPr/>
        </p:nvSpPr>
        <p:spPr bwMode="auto">
          <a:xfrm rot="5400000">
            <a:off x="8069263" y="2440042"/>
            <a:ext cx="285750" cy="101600"/>
          </a:xfrm>
          <a:prstGeom prst="flowChartPredefinedProcess">
            <a:avLst/>
          </a:prstGeom>
          <a:solidFill>
            <a:srgbClr val="0000FF">
              <a:alpha val="74901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94" name="Line 134"/>
          <p:cNvSpPr>
            <a:spLocks noChangeShapeType="1"/>
          </p:cNvSpPr>
          <p:nvPr/>
        </p:nvSpPr>
        <p:spPr bwMode="auto">
          <a:xfrm flipH="1">
            <a:off x="6897688" y="2062217"/>
            <a:ext cx="1433512" cy="66357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95" name="AutoShape 135"/>
          <p:cNvSpPr>
            <a:spLocks noChangeArrowheads="1"/>
          </p:cNvSpPr>
          <p:nvPr/>
        </p:nvSpPr>
        <p:spPr bwMode="auto">
          <a:xfrm rot="5400000">
            <a:off x="8069263" y="1697092"/>
            <a:ext cx="285750" cy="101600"/>
          </a:xfrm>
          <a:prstGeom prst="flowChartPredefinedProcess">
            <a:avLst/>
          </a:prstGeom>
          <a:solidFill>
            <a:srgbClr val="0000FF">
              <a:alpha val="74901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96" name="Line 136"/>
          <p:cNvSpPr>
            <a:spLocks noChangeShapeType="1"/>
          </p:cNvSpPr>
          <p:nvPr/>
        </p:nvSpPr>
        <p:spPr bwMode="auto">
          <a:xfrm flipV="1">
            <a:off x="6908800" y="1605017"/>
            <a:ext cx="0" cy="342900"/>
          </a:xfrm>
          <a:prstGeom prst="line">
            <a:avLst/>
          </a:prstGeom>
          <a:noFill/>
          <a:ln w="57150">
            <a:solidFill>
              <a:srgbClr val="3366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97" name="Line 137"/>
          <p:cNvSpPr>
            <a:spLocks noChangeShapeType="1"/>
          </p:cNvSpPr>
          <p:nvPr/>
        </p:nvSpPr>
        <p:spPr bwMode="auto">
          <a:xfrm rot="16200000" flipV="1">
            <a:off x="7857332" y="1391498"/>
            <a:ext cx="0" cy="541337"/>
          </a:xfrm>
          <a:prstGeom prst="line">
            <a:avLst/>
          </a:prstGeom>
          <a:noFill/>
          <a:ln w="57150">
            <a:solidFill>
              <a:srgbClr val="3366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98" name="Line 138"/>
          <p:cNvSpPr>
            <a:spLocks noChangeShapeType="1"/>
          </p:cNvSpPr>
          <p:nvPr/>
        </p:nvSpPr>
        <p:spPr bwMode="auto">
          <a:xfrm flipV="1">
            <a:off x="8128000" y="1490717"/>
            <a:ext cx="0" cy="171450"/>
          </a:xfrm>
          <a:prstGeom prst="line">
            <a:avLst/>
          </a:prstGeom>
          <a:noFill/>
          <a:ln w="57150">
            <a:solidFill>
              <a:srgbClr val="3366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499" name="Line 139"/>
          <p:cNvSpPr>
            <a:spLocks noChangeShapeType="1"/>
          </p:cNvSpPr>
          <p:nvPr/>
        </p:nvSpPr>
        <p:spPr bwMode="auto">
          <a:xfrm flipV="1">
            <a:off x="7620000" y="1490717"/>
            <a:ext cx="0" cy="171450"/>
          </a:xfrm>
          <a:prstGeom prst="line">
            <a:avLst/>
          </a:prstGeom>
          <a:noFill/>
          <a:ln w="57150">
            <a:solidFill>
              <a:srgbClr val="3366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500" name="Line 140"/>
          <p:cNvSpPr>
            <a:spLocks noChangeShapeType="1"/>
          </p:cNvSpPr>
          <p:nvPr/>
        </p:nvSpPr>
        <p:spPr bwMode="auto">
          <a:xfrm flipV="1">
            <a:off x="7416800" y="1490717"/>
            <a:ext cx="0" cy="457200"/>
          </a:xfrm>
          <a:prstGeom prst="line">
            <a:avLst/>
          </a:prstGeom>
          <a:noFill/>
          <a:ln w="57150">
            <a:solidFill>
              <a:srgbClr val="3366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501" name="Line 141"/>
          <p:cNvSpPr>
            <a:spLocks noChangeShapeType="1"/>
          </p:cNvSpPr>
          <p:nvPr/>
        </p:nvSpPr>
        <p:spPr bwMode="auto">
          <a:xfrm rot="16200000" flipV="1">
            <a:off x="7128669" y="1648673"/>
            <a:ext cx="0" cy="541338"/>
          </a:xfrm>
          <a:prstGeom prst="line">
            <a:avLst/>
          </a:prstGeom>
          <a:noFill/>
          <a:ln w="57150">
            <a:solidFill>
              <a:srgbClr val="3366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502" name="Line 142"/>
          <p:cNvSpPr>
            <a:spLocks noChangeShapeType="1"/>
          </p:cNvSpPr>
          <p:nvPr/>
        </p:nvSpPr>
        <p:spPr bwMode="auto">
          <a:xfrm flipV="1">
            <a:off x="6705600" y="1605017"/>
            <a:ext cx="0" cy="342900"/>
          </a:xfrm>
          <a:prstGeom prst="line">
            <a:avLst/>
          </a:prstGeom>
          <a:noFill/>
          <a:ln w="57150">
            <a:solidFill>
              <a:srgbClr val="3366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503" name="Line 143"/>
          <p:cNvSpPr>
            <a:spLocks noChangeShapeType="1"/>
          </p:cNvSpPr>
          <p:nvPr/>
        </p:nvSpPr>
        <p:spPr bwMode="auto">
          <a:xfrm rot="16200000" flipV="1">
            <a:off x="6087269" y="1329586"/>
            <a:ext cx="0" cy="1236662"/>
          </a:xfrm>
          <a:prstGeom prst="line">
            <a:avLst/>
          </a:prstGeom>
          <a:noFill/>
          <a:ln w="57150">
            <a:solidFill>
              <a:srgbClr val="3366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504" name="Line 144"/>
          <p:cNvSpPr>
            <a:spLocks noChangeShapeType="1"/>
          </p:cNvSpPr>
          <p:nvPr/>
        </p:nvSpPr>
        <p:spPr bwMode="auto">
          <a:xfrm flipH="1">
            <a:off x="8043863" y="1519292"/>
            <a:ext cx="617537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505" name="AutoShape 145"/>
          <p:cNvSpPr>
            <a:spLocks noChangeArrowheads="1"/>
          </p:cNvSpPr>
          <p:nvPr/>
        </p:nvSpPr>
        <p:spPr bwMode="auto">
          <a:xfrm>
            <a:off x="7637463" y="1700267"/>
            <a:ext cx="304800" cy="114300"/>
          </a:xfrm>
          <a:prstGeom prst="bevel">
            <a:avLst>
              <a:gd name="adj" fmla="val 12500"/>
            </a:avLst>
          </a:prstGeom>
          <a:solidFill>
            <a:srgbClr val="800000">
              <a:alpha val="7294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506" name="AutoShape 146"/>
          <p:cNvSpPr>
            <a:spLocks noChangeArrowheads="1"/>
          </p:cNvSpPr>
          <p:nvPr/>
        </p:nvSpPr>
        <p:spPr bwMode="auto">
          <a:xfrm>
            <a:off x="7823200" y="2424167"/>
            <a:ext cx="304800" cy="114300"/>
          </a:xfrm>
          <a:prstGeom prst="bevel">
            <a:avLst>
              <a:gd name="adj" fmla="val 12500"/>
            </a:avLst>
          </a:prstGeom>
          <a:solidFill>
            <a:srgbClr val="800000">
              <a:alpha val="7294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507" name="Line 147"/>
          <p:cNvSpPr>
            <a:spLocks noChangeShapeType="1"/>
          </p:cNvSpPr>
          <p:nvPr/>
        </p:nvSpPr>
        <p:spPr bwMode="auto">
          <a:xfrm rot="16200000" flipV="1">
            <a:off x="3149600" y="5815067"/>
            <a:ext cx="0" cy="609600"/>
          </a:xfrm>
          <a:prstGeom prst="line">
            <a:avLst/>
          </a:prstGeom>
          <a:noFill/>
          <a:ln w="76200">
            <a:solidFill>
              <a:srgbClr val="336600"/>
            </a:solidFill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508" name="Text Box 148"/>
          <p:cNvSpPr txBox="1">
            <a:spLocks noChangeArrowheads="1"/>
          </p:cNvSpPr>
          <p:nvPr/>
        </p:nvSpPr>
        <p:spPr bwMode="auto">
          <a:xfrm>
            <a:off x="3483975" y="5947692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1800" dirty="0">
                <a:solidFill>
                  <a:schemeClr val="bg1"/>
                </a:solidFill>
                <a:latin typeface="Angsana New" pitchFamily="18" charset="-34"/>
                <a:cs typeface="+mj-cs"/>
              </a:rPr>
              <a:t>รั้วแสลนเขียว  1.5 ม.</a:t>
            </a:r>
          </a:p>
        </p:txBody>
      </p:sp>
      <p:sp>
        <p:nvSpPr>
          <p:cNvPr id="15509" name="AutoShape 149"/>
          <p:cNvSpPr>
            <a:spLocks noChangeArrowheads="1"/>
          </p:cNvSpPr>
          <p:nvPr/>
        </p:nvSpPr>
        <p:spPr bwMode="auto">
          <a:xfrm>
            <a:off x="5689600" y="6062717"/>
            <a:ext cx="304800" cy="114300"/>
          </a:xfrm>
          <a:prstGeom prst="bevel">
            <a:avLst>
              <a:gd name="adj" fmla="val 12500"/>
            </a:avLst>
          </a:prstGeom>
          <a:solidFill>
            <a:srgbClr val="800000">
              <a:alpha val="7294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510" name="Text Box 150"/>
          <p:cNvSpPr txBox="1">
            <a:spLocks noChangeArrowheads="1"/>
          </p:cNvSpPr>
          <p:nvPr/>
        </p:nvSpPr>
        <p:spPr bwMode="auto">
          <a:xfrm>
            <a:off x="6299200" y="6005567"/>
            <a:ext cx="203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1600">
                <a:solidFill>
                  <a:schemeClr val="bg1"/>
                </a:solidFill>
                <a:cs typeface="+mj-cs"/>
              </a:rPr>
              <a:t>จุดสเปรย์น้ำยา</a:t>
            </a:r>
          </a:p>
        </p:txBody>
      </p:sp>
      <p:sp>
        <p:nvSpPr>
          <p:cNvPr id="15511" name="Line 151"/>
          <p:cNvSpPr>
            <a:spLocks noChangeShapeType="1"/>
          </p:cNvSpPr>
          <p:nvPr/>
        </p:nvSpPr>
        <p:spPr bwMode="auto">
          <a:xfrm rot="16200000" flipV="1">
            <a:off x="4876800" y="-2947933"/>
            <a:ext cx="0" cy="67056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512" name="Line 152"/>
          <p:cNvSpPr>
            <a:spLocks noChangeShapeType="1"/>
          </p:cNvSpPr>
          <p:nvPr/>
        </p:nvSpPr>
        <p:spPr bwMode="auto">
          <a:xfrm flipV="1">
            <a:off x="1524000" y="61967"/>
            <a:ext cx="0" cy="3429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513" name="AutoShape 153"/>
          <p:cNvSpPr>
            <a:spLocks noChangeArrowheads="1"/>
          </p:cNvSpPr>
          <p:nvPr/>
        </p:nvSpPr>
        <p:spPr bwMode="auto">
          <a:xfrm rot="5400000">
            <a:off x="5699125" y="6383392"/>
            <a:ext cx="285750" cy="101600"/>
          </a:xfrm>
          <a:prstGeom prst="flowChartPredefinedProcess">
            <a:avLst/>
          </a:prstGeom>
          <a:solidFill>
            <a:srgbClr val="0000FF">
              <a:alpha val="74901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514" name="Text Box 154"/>
          <p:cNvSpPr txBox="1">
            <a:spLocks noChangeArrowheads="1"/>
          </p:cNvSpPr>
          <p:nvPr/>
        </p:nvSpPr>
        <p:spPr bwMode="auto">
          <a:xfrm>
            <a:off x="6299200" y="6267505"/>
            <a:ext cx="203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1600">
                <a:solidFill>
                  <a:schemeClr val="bg1"/>
                </a:solidFill>
                <a:cs typeface="+mj-cs"/>
              </a:rPr>
              <a:t>ประตูเลื่อน</a:t>
            </a:r>
          </a:p>
        </p:txBody>
      </p:sp>
      <p:sp>
        <p:nvSpPr>
          <p:cNvPr id="15515" name="Line 155"/>
          <p:cNvSpPr>
            <a:spLocks noChangeShapeType="1"/>
          </p:cNvSpPr>
          <p:nvPr/>
        </p:nvSpPr>
        <p:spPr bwMode="auto">
          <a:xfrm rot="16200000" flipV="1">
            <a:off x="5638800" y="3490967"/>
            <a:ext cx="0" cy="27432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516" name="Line 156"/>
          <p:cNvSpPr>
            <a:spLocks noChangeShapeType="1"/>
          </p:cNvSpPr>
          <p:nvPr/>
        </p:nvSpPr>
        <p:spPr bwMode="auto">
          <a:xfrm rot="10800000" flipV="1">
            <a:off x="2946400" y="4233917"/>
            <a:ext cx="0" cy="62865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517" name="Line 157"/>
          <p:cNvSpPr>
            <a:spLocks noChangeShapeType="1"/>
          </p:cNvSpPr>
          <p:nvPr/>
        </p:nvSpPr>
        <p:spPr bwMode="auto">
          <a:xfrm rot="16200000" flipV="1">
            <a:off x="5029200" y="2151117"/>
            <a:ext cx="0" cy="41656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518" name="Line 158"/>
          <p:cNvSpPr>
            <a:spLocks noChangeShapeType="1"/>
          </p:cNvSpPr>
          <p:nvPr/>
        </p:nvSpPr>
        <p:spPr bwMode="auto">
          <a:xfrm rot="10800000" flipV="1">
            <a:off x="6908800" y="404867"/>
            <a:ext cx="0" cy="120015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  <p:sp>
        <p:nvSpPr>
          <p:cNvPr id="15519" name="AutoShape 160"/>
          <p:cNvSpPr>
            <a:spLocks noChangeArrowheads="1"/>
          </p:cNvSpPr>
          <p:nvPr/>
        </p:nvSpPr>
        <p:spPr bwMode="auto">
          <a:xfrm>
            <a:off x="7308850" y="1879655"/>
            <a:ext cx="319088" cy="104775"/>
          </a:xfrm>
          <a:prstGeom prst="plus">
            <a:avLst>
              <a:gd name="adj" fmla="val 25000"/>
            </a:avLst>
          </a:prstGeom>
          <a:solidFill>
            <a:srgbClr val="9999FF"/>
          </a:solidFill>
          <a:ln w="76200" cmpd="tri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solidFill>
                <a:schemeClr val="bg1"/>
              </a:solidFill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4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16388" name="Text Box 9"/>
          <p:cNvSpPr txBox="1">
            <a:spLocks noChangeArrowheads="1"/>
          </p:cNvSpPr>
          <p:nvPr/>
        </p:nvSpPr>
        <p:spPr bwMode="auto">
          <a:xfrm>
            <a:off x="755576" y="1563514"/>
            <a:ext cx="741618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600" b="1" dirty="0" smtClean="0">
                <a:solidFill>
                  <a:srgbClr val="663300"/>
                </a:solidFill>
                <a:latin typeface="Browallia New" pitchFamily="34" charset="-34"/>
                <a:cs typeface="Browallia New" pitchFamily="34" charset="-34"/>
              </a:rPr>
              <a:t>การเตรียมบ่อ</a:t>
            </a:r>
            <a:endParaRPr lang="th-TH" sz="3600" b="1" dirty="0">
              <a:solidFill>
                <a:srgbClr val="6633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43608" y="1"/>
            <a:ext cx="7028831" cy="1071562"/>
          </a:xfrm>
          <a:prstGeom prst="rect">
            <a:avLst/>
          </a:prstGeom>
          <a:solidFill>
            <a:srgbClr val="00800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h-TH" sz="1000" b="1" kern="0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h-TH" sz="3600" b="1" kern="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ศูนย์</a:t>
            </a:r>
            <a:r>
              <a:rPr lang="th-TH" sz="3600" b="1" kern="0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ส่งเสริมและฝึกอบรมการเลี้ยงกุ้งละแม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13" y="28575"/>
            <a:ext cx="1042987" cy="1042988"/>
          </a:xfrm>
          <a:prstGeom prst="rect">
            <a:avLst/>
          </a:prstGeom>
          <a:solidFill>
            <a:srgbClr val="333399">
              <a:alpha val="39999"/>
            </a:srgbClr>
          </a:solidFill>
          <a:ln w="0">
            <a:noFill/>
            <a:miter lim="800000"/>
            <a:headEnd/>
            <a:tailEnd/>
          </a:ln>
        </p:spPr>
      </p:pic>
      <p:pic>
        <p:nvPicPr>
          <p:cNvPr id="7" name="รูปภาพ 6" descr="mju_logo_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52736" cy="1052736"/>
          </a:xfrm>
          <a:prstGeom prst="rect">
            <a:avLst/>
          </a:prstGeom>
        </p:spPr>
      </p:pic>
      <p:pic>
        <p:nvPicPr>
          <p:cNvPr id="10" name="Picture 4" descr="ภาพ0146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7544" y="2213665"/>
            <a:ext cx="2592000" cy="1944302"/>
          </a:xfrm>
          <a:prstGeom prst="rect">
            <a:avLst/>
          </a:prstGeom>
          <a:noFill/>
        </p:spPr>
      </p:pic>
      <p:pic>
        <p:nvPicPr>
          <p:cNvPr id="11" name="Picture 5" descr="C:\Users\User\Pictures\2554-11-25 fram CP\fram CP 14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204864"/>
            <a:ext cx="2592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รูปภาพ 2" descr="D:\ภาพไอโฟน\IMG_05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229889"/>
            <a:ext cx="2592000" cy="220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DSC0300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2865" y="4489871"/>
            <a:ext cx="2590188" cy="1944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4" name="รูปภาพ 6" descr="D:\ภาพไอโฟน\IMG_037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07711" y="2213665"/>
            <a:ext cx="2912761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ตรงกลาง">
  <a:themeElements>
    <a:clrScheme name="ตรงกลาง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ตรงกลาง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ตรงกลาง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1261</TotalTime>
  <Words>747</Words>
  <Application>Microsoft Office PowerPoint</Application>
  <PresentationFormat>นำเสนอทางหน้าจอ (4:3)</PresentationFormat>
  <Paragraphs>185</Paragraphs>
  <Slides>34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34</vt:i4>
      </vt:variant>
    </vt:vector>
  </HeadingPairs>
  <TitlesOfParts>
    <vt:vector size="35" baseType="lpstr">
      <vt:lpstr>ตรงกลาง</vt:lpstr>
      <vt:lpstr>ความร่วมมือระหว่าง มหาวิทยาลัยแม่โจ้ – ชุมพร กับ บริษัทเครือเจริญโภคภัณฑ์อาหาร จำกัด (มหาชน)</vt:lpstr>
      <vt:lpstr>ภาพนิ่ง 2</vt:lpstr>
      <vt:lpstr>ภาพนิ่ง 3</vt:lpstr>
      <vt:lpstr>ภาพนิ่ง 4</vt:lpstr>
      <vt:lpstr>ภาพนิ่ง 5</vt:lpstr>
      <vt:lpstr>ภาพนิ่ง 6</vt:lpstr>
      <vt:lpstr>สัญญาความร่วมมือ</vt:lpstr>
      <vt:lpstr>ภาพนิ่ง 8</vt:lpstr>
      <vt:lpstr>ภาพนิ่ง 9</vt:lpstr>
      <vt:lpstr>ภาพนิ่ง 10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ภาพนิ่ง 17</vt:lpstr>
      <vt:lpstr>ภาพนิ่ง 18</vt:lpstr>
      <vt:lpstr>ภาพนิ่ง 19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ภาพนิ่ง 27</vt:lpstr>
      <vt:lpstr>ภาพนิ่ง 28</vt:lpstr>
      <vt:lpstr>ภาพนิ่ง 29</vt:lpstr>
      <vt:lpstr>ภาพนิ่ง 30</vt:lpstr>
      <vt:lpstr>ภาพนิ่ง 31</vt:lpstr>
      <vt:lpstr>ภาพนิ่ง 32</vt:lpstr>
      <vt:lpstr>ภาพนิ่ง 33</vt:lpstr>
      <vt:lpstr>ภาพนิ่ง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ความร่วมมือระหว่างมหาวิทยาลัยแม่โจ้ – ชุมพร กับบริษัทเครือเจริญโภคภัณฑ์ (CP)</dc:title>
  <dc:creator>Uthaiwan</dc:creator>
  <cp:lastModifiedBy>Uthaiwan</cp:lastModifiedBy>
  <cp:revision>243</cp:revision>
  <dcterms:created xsi:type="dcterms:W3CDTF">2013-01-18T04:45:20Z</dcterms:created>
  <dcterms:modified xsi:type="dcterms:W3CDTF">2013-01-30T04:19:49Z</dcterms:modified>
</cp:coreProperties>
</file>